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</p:sldIdLst>
  <p:sldSz cx="9144000" cy="6858000" type="screen4x3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2334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2E579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1/17/2025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2E579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1/17/2025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2E579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1/17/2025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2E579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1/17/2025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1/17/2025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399288"/>
            <a:ext cx="5410200" cy="52069"/>
          </a:xfrm>
          <a:custGeom>
            <a:avLst/>
            <a:gdLst/>
            <a:ahLst/>
            <a:cxnLst/>
            <a:rect l="l" t="t" r="r" b="b"/>
            <a:pathLst>
              <a:path w="5410200" h="52070">
                <a:moveTo>
                  <a:pt x="0" y="51815"/>
                </a:moveTo>
                <a:lnTo>
                  <a:pt x="5410200" y="51815"/>
                </a:lnTo>
                <a:lnTo>
                  <a:pt x="5410200" y="0"/>
                </a:lnTo>
                <a:lnTo>
                  <a:pt x="0" y="0"/>
                </a:lnTo>
                <a:lnTo>
                  <a:pt x="0" y="51815"/>
                </a:lnTo>
                <a:close/>
              </a:path>
            </a:pathLst>
          </a:custGeom>
          <a:solidFill>
            <a:srgbClr val="9C5252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9144000" cy="311150"/>
          </a:xfrm>
          <a:custGeom>
            <a:avLst/>
            <a:gdLst/>
            <a:ahLst/>
            <a:cxnLst/>
            <a:rect l="l" t="t" r="r" b="b"/>
            <a:pathLst>
              <a:path w="9144000" h="311150">
                <a:moveTo>
                  <a:pt x="9144000" y="0"/>
                </a:moveTo>
                <a:lnTo>
                  <a:pt x="0" y="0"/>
                </a:lnTo>
                <a:lnTo>
                  <a:pt x="0" y="310896"/>
                </a:lnTo>
                <a:lnTo>
                  <a:pt x="9144000" y="310896"/>
                </a:lnTo>
                <a:lnTo>
                  <a:pt x="9144000" y="0"/>
                </a:lnTo>
                <a:close/>
              </a:path>
            </a:pathLst>
          </a:custGeom>
          <a:solidFill>
            <a:srgbClr val="2E57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307847"/>
            <a:ext cx="9144000" cy="143510"/>
          </a:xfrm>
          <a:custGeom>
            <a:avLst/>
            <a:gdLst/>
            <a:ahLst/>
            <a:cxnLst/>
            <a:rect l="l" t="t" r="r" b="b"/>
            <a:pathLst>
              <a:path w="9144000" h="143509">
                <a:moveTo>
                  <a:pt x="9144000" y="0"/>
                </a:moveTo>
                <a:lnTo>
                  <a:pt x="0" y="0"/>
                </a:lnTo>
                <a:lnTo>
                  <a:pt x="0" y="91440"/>
                </a:lnTo>
                <a:lnTo>
                  <a:pt x="5410200" y="91440"/>
                </a:lnTo>
                <a:lnTo>
                  <a:pt x="5410200" y="143256"/>
                </a:lnTo>
                <a:lnTo>
                  <a:pt x="9144000" y="143256"/>
                </a:lnTo>
                <a:lnTo>
                  <a:pt x="9144000" y="91440"/>
                </a:lnTo>
                <a:lnTo>
                  <a:pt x="9144000" y="51816"/>
                </a:lnTo>
                <a:lnTo>
                  <a:pt x="9144000" y="0"/>
                </a:lnTo>
                <a:close/>
              </a:path>
            </a:pathLst>
          </a:custGeom>
          <a:solidFill>
            <a:srgbClr val="9C52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5410200" y="440435"/>
            <a:ext cx="3733800" cy="180340"/>
          </a:xfrm>
          <a:custGeom>
            <a:avLst/>
            <a:gdLst/>
            <a:ahLst/>
            <a:cxnLst/>
            <a:rect l="l" t="t" r="r" b="b"/>
            <a:pathLst>
              <a:path w="3733800" h="180340">
                <a:moveTo>
                  <a:pt x="3733800" y="0"/>
                </a:moveTo>
                <a:lnTo>
                  <a:pt x="0" y="0"/>
                </a:lnTo>
                <a:lnTo>
                  <a:pt x="0" y="179832"/>
                </a:lnTo>
                <a:lnTo>
                  <a:pt x="3733800" y="179832"/>
                </a:lnTo>
                <a:lnTo>
                  <a:pt x="3733800" y="0"/>
                </a:lnTo>
                <a:close/>
              </a:path>
            </a:pathLst>
          </a:custGeom>
          <a:solidFill>
            <a:srgbClr val="9C5252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5407152" y="496823"/>
            <a:ext cx="3566160" cy="128270"/>
          </a:xfrm>
          <a:custGeom>
            <a:avLst/>
            <a:gdLst/>
            <a:ahLst/>
            <a:cxnLst/>
            <a:rect l="l" t="t" r="r" b="b"/>
            <a:pathLst>
              <a:path w="3566159" h="128270">
                <a:moveTo>
                  <a:pt x="3063240" y="2032"/>
                </a:moveTo>
                <a:lnTo>
                  <a:pt x="3061208" y="0"/>
                </a:lnTo>
                <a:lnTo>
                  <a:pt x="2032" y="0"/>
                </a:lnTo>
                <a:lnTo>
                  <a:pt x="0" y="2032"/>
                </a:lnTo>
                <a:lnTo>
                  <a:pt x="0" y="4572"/>
                </a:lnTo>
                <a:lnTo>
                  <a:pt x="0" y="25400"/>
                </a:lnTo>
                <a:lnTo>
                  <a:pt x="2032" y="27432"/>
                </a:lnTo>
                <a:lnTo>
                  <a:pt x="3061208" y="27432"/>
                </a:lnTo>
                <a:lnTo>
                  <a:pt x="3063240" y="25400"/>
                </a:lnTo>
                <a:lnTo>
                  <a:pt x="3063240" y="2032"/>
                </a:lnTo>
                <a:close/>
              </a:path>
              <a:path w="3566159" h="128270">
                <a:moveTo>
                  <a:pt x="3566160" y="94107"/>
                </a:moveTo>
                <a:lnTo>
                  <a:pt x="3563493" y="91440"/>
                </a:lnTo>
                <a:lnTo>
                  <a:pt x="1968627" y="91440"/>
                </a:lnTo>
                <a:lnTo>
                  <a:pt x="1965960" y="94107"/>
                </a:lnTo>
                <a:lnTo>
                  <a:pt x="1965960" y="97536"/>
                </a:lnTo>
                <a:lnTo>
                  <a:pt x="1965960" y="125349"/>
                </a:lnTo>
                <a:lnTo>
                  <a:pt x="1968627" y="128016"/>
                </a:lnTo>
                <a:lnTo>
                  <a:pt x="3563493" y="128016"/>
                </a:lnTo>
                <a:lnTo>
                  <a:pt x="3566160" y="125349"/>
                </a:lnTo>
                <a:lnTo>
                  <a:pt x="3566160" y="9410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9044940" y="-1524"/>
            <a:ext cx="97790" cy="622300"/>
          </a:xfrm>
          <a:custGeom>
            <a:avLst/>
            <a:gdLst/>
            <a:ahLst/>
            <a:cxnLst/>
            <a:rect l="l" t="t" r="r" b="b"/>
            <a:pathLst>
              <a:path w="97790" h="622300">
                <a:moveTo>
                  <a:pt x="27432" y="0"/>
                </a:moveTo>
                <a:lnTo>
                  <a:pt x="0" y="0"/>
                </a:lnTo>
                <a:lnTo>
                  <a:pt x="0" y="621792"/>
                </a:lnTo>
                <a:lnTo>
                  <a:pt x="27432" y="621792"/>
                </a:lnTo>
                <a:lnTo>
                  <a:pt x="27432" y="0"/>
                </a:lnTo>
                <a:close/>
              </a:path>
              <a:path w="97790" h="622300">
                <a:moveTo>
                  <a:pt x="97536" y="0"/>
                </a:moveTo>
                <a:lnTo>
                  <a:pt x="39624" y="0"/>
                </a:lnTo>
                <a:lnTo>
                  <a:pt x="39624" y="621792"/>
                </a:lnTo>
                <a:lnTo>
                  <a:pt x="97536" y="621792"/>
                </a:lnTo>
                <a:lnTo>
                  <a:pt x="97536" y="0"/>
                </a:lnTo>
                <a:close/>
              </a:path>
            </a:pathLst>
          </a:custGeom>
          <a:solidFill>
            <a:srgbClr val="FFFFFF">
              <a:alpha val="6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9025128" y="-1523"/>
            <a:ext cx="9525" cy="622300"/>
          </a:xfrm>
          <a:custGeom>
            <a:avLst/>
            <a:gdLst/>
            <a:ahLst/>
            <a:cxnLst/>
            <a:rect l="l" t="t" r="r" b="b"/>
            <a:pathLst>
              <a:path w="9525" h="622300">
                <a:moveTo>
                  <a:pt x="9143" y="0"/>
                </a:moveTo>
                <a:lnTo>
                  <a:pt x="0" y="0"/>
                </a:lnTo>
                <a:lnTo>
                  <a:pt x="0" y="621791"/>
                </a:lnTo>
                <a:lnTo>
                  <a:pt x="9143" y="621791"/>
                </a:lnTo>
                <a:lnTo>
                  <a:pt x="9143" y="0"/>
                </a:lnTo>
                <a:close/>
              </a:path>
            </a:pathLst>
          </a:custGeom>
          <a:solidFill>
            <a:srgbClr val="FFFFFF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8974835" y="-1523"/>
            <a:ext cx="27940" cy="622300"/>
          </a:xfrm>
          <a:custGeom>
            <a:avLst/>
            <a:gdLst/>
            <a:ahLst/>
            <a:cxnLst/>
            <a:rect l="l" t="t" r="r" b="b"/>
            <a:pathLst>
              <a:path w="27940" h="622300">
                <a:moveTo>
                  <a:pt x="27431" y="0"/>
                </a:moveTo>
                <a:lnTo>
                  <a:pt x="0" y="0"/>
                </a:lnTo>
                <a:lnTo>
                  <a:pt x="0" y="621791"/>
                </a:lnTo>
                <a:lnTo>
                  <a:pt x="27431" y="621791"/>
                </a:lnTo>
                <a:lnTo>
                  <a:pt x="27431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8915400" y="0"/>
            <a:ext cx="55244" cy="585470"/>
          </a:xfrm>
          <a:custGeom>
            <a:avLst/>
            <a:gdLst/>
            <a:ahLst/>
            <a:cxnLst/>
            <a:rect l="l" t="t" r="r" b="b"/>
            <a:pathLst>
              <a:path w="55245" h="585470">
                <a:moveTo>
                  <a:pt x="54864" y="0"/>
                </a:moveTo>
                <a:lnTo>
                  <a:pt x="0" y="0"/>
                </a:lnTo>
                <a:lnTo>
                  <a:pt x="0" y="585215"/>
                </a:lnTo>
                <a:lnTo>
                  <a:pt x="54864" y="585215"/>
                </a:lnTo>
                <a:lnTo>
                  <a:pt x="54864" y="0"/>
                </a:lnTo>
                <a:close/>
              </a:path>
            </a:pathLst>
          </a:custGeom>
          <a:solidFill>
            <a:srgbClr val="FFFFFF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8872728" y="0"/>
            <a:ext cx="9525" cy="585470"/>
          </a:xfrm>
          <a:custGeom>
            <a:avLst/>
            <a:gdLst/>
            <a:ahLst/>
            <a:cxnLst/>
            <a:rect l="l" t="t" r="r" b="b"/>
            <a:pathLst>
              <a:path w="9525" h="585470">
                <a:moveTo>
                  <a:pt x="9143" y="0"/>
                </a:moveTo>
                <a:lnTo>
                  <a:pt x="0" y="0"/>
                </a:lnTo>
                <a:lnTo>
                  <a:pt x="0" y="585215"/>
                </a:lnTo>
                <a:lnTo>
                  <a:pt x="9143" y="585215"/>
                </a:lnTo>
                <a:lnTo>
                  <a:pt x="9143" y="0"/>
                </a:lnTo>
                <a:close/>
              </a:path>
            </a:pathLst>
          </a:custGeom>
          <a:solidFill>
            <a:srgbClr val="FFFFFF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575" y="791082"/>
            <a:ext cx="8487410" cy="10013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2E579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2750" y="2243201"/>
            <a:ext cx="8524240" cy="3815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1/17/2025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0.jpe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image" Target="../media/image27.pn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18" Type="http://schemas.openxmlformats.org/officeDocument/2006/relationships/image" Target="../media/image64.png"/><Relationship Id="rId26" Type="http://schemas.openxmlformats.org/officeDocument/2006/relationships/image" Target="../media/image72.png"/><Relationship Id="rId39" Type="http://schemas.openxmlformats.org/officeDocument/2006/relationships/image" Target="../media/image85.png"/><Relationship Id="rId3" Type="http://schemas.openxmlformats.org/officeDocument/2006/relationships/image" Target="../media/image49.png"/><Relationship Id="rId21" Type="http://schemas.openxmlformats.org/officeDocument/2006/relationships/image" Target="../media/image67.png"/><Relationship Id="rId34" Type="http://schemas.openxmlformats.org/officeDocument/2006/relationships/image" Target="../media/image80.png"/><Relationship Id="rId42" Type="http://schemas.openxmlformats.org/officeDocument/2006/relationships/image" Target="../media/image88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17" Type="http://schemas.openxmlformats.org/officeDocument/2006/relationships/image" Target="../media/image63.png"/><Relationship Id="rId25" Type="http://schemas.openxmlformats.org/officeDocument/2006/relationships/image" Target="../media/image71.png"/><Relationship Id="rId33" Type="http://schemas.openxmlformats.org/officeDocument/2006/relationships/image" Target="../media/image79.png"/><Relationship Id="rId38" Type="http://schemas.openxmlformats.org/officeDocument/2006/relationships/image" Target="../media/image84.png"/><Relationship Id="rId2" Type="http://schemas.openxmlformats.org/officeDocument/2006/relationships/image" Target="../media/image48.png"/><Relationship Id="rId16" Type="http://schemas.openxmlformats.org/officeDocument/2006/relationships/image" Target="../media/image62.png"/><Relationship Id="rId20" Type="http://schemas.openxmlformats.org/officeDocument/2006/relationships/image" Target="../media/image66.png"/><Relationship Id="rId29" Type="http://schemas.openxmlformats.org/officeDocument/2006/relationships/image" Target="../media/image75.png"/><Relationship Id="rId41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24" Type="http://schemas.openxmlformats.org/officeDocument/2006/relationships/image" Target="../media/image70.png"/><Relationship Id="rId32" Type="http://schemas.openxmlformats.org/officeDocument/2006/relationships/image" Target="../media/image78.png"/><Relationship Id="rId37" Type="http://schemas.openxmlformats.org/officeDocument/2006/relationships/image" Target="../media/image83.png"/><Relationship Id="rId40" Type="http://schemas.openxmlformats.org/officeDocument/2006/relationships/image" Target="../media/image86.png"/><Relationship Id="rId5" Type="http://schemas.openxmlformats.org/officeDocument/2006/relationships/image" Target="../media/image51.png"/><Relationship Id="rId15" Type="http://schemas.openxmlformats.org/officeDocument/2006/relationships/image" Target="../media/image61.png"/><Relationship Id="rId23" Type="http://schemas.openxmlformats.org/officeDocument/2006/relationships/image" Target="../media/image69.png"/><Relationship Id="rId28" Type="http://schemas.openxmlformats.org/officeDocument/2006/relationships/image" Target="../media/image74.png"/><Relationship Id="rId36" Type="http://schemas.openxmlformats.org/officeDocument/2006/relationships/image" Target="../media/image82.png"/><Relationship Id="rId10" Type="http://schemas.openxmlformats.org/officeDocument/2006/relationships/image" Target="../media/image56.png"/><Relationship Id="rId19" Type="http://schemas.openxmlformats.org/officeDocument/2006/relationships/image" Target="../media/image65.png"/><Relationship Id="rId31" Type="http://schemas.openxmlformats.org/officeDocument/2006/relationships/image" Target="../media/image77.png"/><Relationship Id="rId44" Type="http://schemas.openxmlformats.org/officeDocument/2006/relationships/image" Target="../media/image90.jpeg"/><Relationship Id="rId4" Type="http://schemas.openxmlformats.org/officeDocument/2006/relationships/image" Target="../media/image50.png"/><Relationship Id="rId9" Type="http://schemas.openxmlformats.org/officeDocument/2006/relationships/image" Target="../media/image55.png"/><Relationship Id="rId14" Type="http://schemas.openxmlformats.org/officeDocument/2006/relationships/image" Target="../media/image60.png"/><Relationship Id="rId22" Type="http://schemas.openxmlformats.org/officeDocument/2006/relationships/image" Target="../media/image68.png"/><Relationship Id="rId27" Type="http://schemas.openxmlformats.org/officeDocument/2006/relationships/image" Target="../media/image73.png"/><Relationship Id="rId30" Type="http://schemas.openxmlformats.org/officeDocument/2006/relationships/image" Target="../media/image76.png"/><Relationship Id="rId35" Type="http://schemas.openxmlformats.org/officeDocument/2006/relationships/image" Target="../media/image81.png"/><Relationship Id="rId43" Type="http://schemas.openxmlformats.org/officeDocument/2006/relationships/image" Target="../media/image89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checkege.rustest.ru/" TargetMode="External"/><Relationship Id="rId2" Type="http://schemas.openxmlformats.org/officeDocument/2006/relationships/hyperlink" Target="http://obrnadzor.gov.ru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rustest.ru/" TargetMode="External"/><Relationship Id="rId4" Type="http://schemas.openxmlformats.org/officeDocument/2006/relationships/hyperlink" Target="http://www.fipi.ru/" TargetMode="Externa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3346" y="3192272"/>
            <a:ext cx="8051800" cy="2463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1270" algn="ctr">
              <a:lnSpc>
                <a:spcPct val="100000"/>
              </a:lnSpc>
              <a:spcBef>
                <a:spcPts val="95"/>
              </a:spcBef>
            </a:pPr>
            <a:r>
              <a:rPr sz="4000" b="1" spc="-10" dirty="0">
                <a:solidFill>
                  <a:srgbClr val="2E5796"/>
                </a:solidFill>
                <a:latin typeface="Trebuchet MS"/>
                <a:cs typeface="Trebuchet MS"/>
              </a:rPr>
              <a:t>Государственная</a:t>
            </a:r>
            <a:r>
              <a:rPr sz="4000" b="1" spc="-210" dirty="0">
                <a:solidFill>
                  <a:srgbClr val="2E5796"/>
                </a:solidFill>
                <a:latin typeface="Trebuchet MS"/>
                <a:cs typeface="Trebuchet MS"/>
              </a:rPr>
              <a:t> </a:t>
            </a:r>
            <a:r>
              <a:rPr sz="4000" b="1" spc="-10" dirty="0">
                <a:solidFill>
                  <a:srgbClr val="2E5796"/>
                </a:solidFill>
                <a:latin typeface="Trebuchet MS"/>
                <a:cs typeface="Trebuchet MS"/>
              </a:rPr>
              <a:t>итоговая </a:t>
            </a:r>
            <a:r>
              <a:rPr sz="4000" b="1" dirty="0">
                <a:solidFill>
                  <a:srgbClr val="2E5796"/>
                </a:solidFill>
                <a:latin typeface="Trebuchet MS"/>
                <a:cs typeface="Trebuchet MS"/>
              </a:rPr>
              <a:t>аттестация</a:t>
            </a:r>
            <a:r>
              <a:rPr sz="4000" b="1" spc="-114" dirty="0">
                <a:solidFill>
                  <a:srgbClr val="2E5796"/>
                </a:solidFill>
                <a:latin typeface="Trebuchet MS"/>
                <a:cs typeface="Trebuchet MS"/>
              </a:rPr>
              <a:t> </a:t>
            </a:r>
            <a:r>
              <a:rPr sz="4000" b="1" dirty="0">
                <a:solidFill>
                  <a:srgbClr val="2E5796"/>
                </a:solidFill>
                <a:latin typeface="Trebuchet MS"/>
                <a:cs typeface="Trebuchet MS"/>
              </a:rPr>
              <a:t>по</a:t>
            </a:r>
            <a:r>
              <a:rPr sz="4000" b="1" spc="-125" dirty="0">
                <a:solidFill>
                  <a:srgbClr val="2E5796"/>
                </a:solidFill>
                <a:latin typeface="Trebuchet MS"/>
                <a:cs typeface="Trebuchet MS"/>
              </a:rPr>
              <a:t> </a:t>
            </a:r>
            <a:r>
              <a:rPr sz="4000" b="1" spc="-10" dirty="0">
                <a:solidFill>
                  <a:srgbClr val="2E5796"/>
                </a:solidFill>
                <a:latin typeface="Trebuchet MS"/>
                <a:cs typeface="Trebuchet MS"/>
              </a:rPr>
              <a:t>образовательным </a:t>
            </a:r>
            <a:r>
              <a:rPr sz="4000" b="1" dirty="0">
                <a:solidFill>
                  <a:srgbClr val="2E5796"/>
                </a:solidFill>
                <a:latin typeface="Trebuchet MS"/>
                <a:cs typeface="Trebuchet MS"/>
              </a:rPr>
              <a:t>программам</a:t>
            </a:r>
            <a:r>
              <a:rPr sz="4000" b="1" spc="-220" dirty="0">
                <a:solidFill>
                  <a:srgbClr val="2E5796"/>
                </a:solidFill>
                <a:latin typeface="Trebuchet MS"/>
                <a:cs typeface="Trebuchet MS"/>
              </a:rPr>
              <a:t> </a:t>
            </a:r>
            <a:r>
              <a:rPr sz="4000" b="1" dirty="0">
                <a:solidFill>
                  <a:srgbClr val="2E5796"/>
                </a:solidFill>
                <a:latin typeface="Trebuchet MS"/>
                <a:cs typeface="Trebuchet MS"/>
              </a:rPr>
              <a:t>среднего</a:t>
            </a:r>
            <a:r>
              <a:rPr sz="4000" b="1" spc="-220" dirty="0">
                <a:solidFill>
                  <a:srgbClr val="2E5796"/>
                </a:solidFill>
                <a:latin typeface="Trebuchet MS"/>
                <a:cs typeface="Trebuchet MS"/>
              </a:rPr>
              <a:t> </a:t>
            </a:r>
            <a:r>
              <a:rPr sz="4000" b="1" spc="-10" dirty="0">
                <a:solidFill>
                  <a:srgbClr val="2E5796"/>
                </a:solidFill>
                <a:latin typeface="Trebuchet MS"/>
                <a:cs typeface="Trebuchet MS"/>
              </a:rPr>
              <a:t>общего </a:t>
            </a:r>
            <a:r>
              <a:rPr sz="4000" b="1" dirty="0">
                <a:solidFill>
                  <a:srgbClr val="2E5796"/>
                </a:solidFill>
                <a:latin typeface="Trebuchet MS"/>
                <a:cs typeface="Trebuchet MS"/>
              </a:rPr>
              <a:t>образования</a:t>
            </a:r>
            <a:r>
              <a:rPr sz="4000" b="1" spc="-130" dirty="0">
                <a:solidFill>
                  <a:srgbClr val="2E5796"/>
                </a:solidFill>
                <a:latin typeface="Trebuchet MS"/>
                <a:cs typeface="Trebuchet MS"/>
              </a:rPr>
              <a:t> </a:t>
            </a:r>
            <a:r>
              <a:rPr sz="4000" b="1" dirty="0">
                <a:solidFill>
                  <a:srgbClr val="2E5796"/>
                </a:solidFill>
                <a:latin typeface="Trebuchet MS"/>
                <a:cs typeface="Trebuchet MS"/>
              </a:rPr>
              <a:t>в</a:t>
            </a:r>
            <a:r>
              <a:rPr sz="4000" b="1" spc="-140" dirty="0">
                <a:solidFill>
                  <a:srgbClr val="2E5796"/>
                </a:solidFill>
                <a:latin typeface="Trebuchet MS"/>
                <a:cs typeface="Trebuchet MS"/>
              </a:rPr>
              <a:t> </a:t>
            </a:r>
            <a:r>
              <a:rPr sz="4000" b="1" dirty="0">
                <a:solidFill>
                  <a:srgbClr val="2E5796"/>
                </a:solidFill>
                <a:latin typeface="Trebuchet MS"/>
                <a:cs typeface="Trebuchet MS"/>
              </a:rPr>
              <a:t>2025</a:t>
            </a:r>
            <a:r>
              <a:rPr sz="4000" b="1" spc="-105" dirty="0">
                <a:solidFill>
                  <a:srgbClr val="2E5796"/>
                </a:solidFill>
                <a:latin typeface="Trebuchet MS"/>
                <a:cs typeface="Trebuchet MS"/>
              </a:rPr>
              <a:t> </a:t>
            </a:r>
            <a:r>
              <a:rPr sz="4000" b="1" spc="-20" dirty="0">
                <a:solidFill>
                  <a:srgbClr val="2E5796"/>
                </a:solidFill>
                <a:latin typeface="Trebuchet MS"/>
                <a:cs typeface="Trebuchet MS"/>
              </a:rPr>
              <a:t>году</a:t>
            </a:r>
            <a:endParaRPr sz="4000">
              <a:latin typeface="Trebuchet MS"/>
              <a:cs typeface="Trebuchet MS"/>
            </a:endParaRPr>
          </a:p>
        </p:txBody>
      </p:sp>
      <p:pic>
        <p:nvPicPr>
          <p:cNvPr id="4" name="Рисунок 3" descr="2025-01-17_11-26-5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838200"/>
            <a:ext cx="7595362" cy="2209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3974" y="723391"/>
            <a:ext cx="823849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9055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Trebuchet MS"/>
                <a:cs typeface="Trebuchet MS"/>
              </a:rPr>
              <a:t>Нормативные</a:t>
            </a:r>
            <a:r>
              <a:rPr sz="3600" spc="-120" dirty="0">
                <a:latin typeface="Trebuchet MS"/>
                <a:cs typeface="Trebuchet MS"/>
              </a:rPr>
              <a:t> </a:t>
            </a:r>
            <a:r>
              <a:rPr sz="3600" dirty="0">
                <a:latin typeface="Trebuchet MS"/>
                <a:cs typeface="Trebuchet MS"/>
              </a:rPr>
              <a:t>правовые</a:t>
            </a:r>
            <a:r>
              <a:rPr sz="3600" spc="-105" dirty="0">
                <a:latin typeface="Trebuchet MS"/>
                <a:cs typeface="Trebuchet MS"/>
              </a:rPr>
              <a:t> </a:t>
            </a:r>
            <a:r>
              <a:rPr sz="3600" spc="-10" dirty="0">
                <a:latin typeface="Trebuchet MS"/>
                <a:cs typeface="Trebuchet MS"/>
              </a:rPr>
              <a:t>документы, регламентирующие</a:t>
            </a:r>
            <a:r>
              <a:rPr sz="3600" spc="-200" dirty="0">
                <a:latin typeface="Trebuchet MS"/>
                <a:cs typeface="Trebuchet MS"/>
              </a:rPr>
              <a:t> </a:t>
            </a:r>
            <a:r>
              <a:rPr sz="3600" dirty="0">
                <a:latin typeface="Trebuchet MS"/>
                <a:cs typeface="Trebuchet MS"/>
              </a:rPr>
              <a:t>проведение</a:t>
            </a:r>
            <a:r>
              <a:rPr sz="3600" spc="-195" dirty="0">
                <a:latin typeface="Trebuchet MS"/>
                <a:cs typeface="Trebuchet MS"/>
              </a:rPr>
              <a:t> </a:t>
            </a:r>
            <a:r>
              <a:rPr sz="3600" spc="-25" dirty="0">
                <a:latin typeface="Trebuchet MS"/>
                <a:cs typeface="Trebuchet MS"/>
              </a:rPr>
              <a:t>ГИА</a:t>
            </a:r>
            <a:endParaRPr sz="36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0200" y="1907539"/>
            <a:ext cx="8485505" cy="41344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30" dirty="0">
                <a:latin typeface="Times New Roman"/>
                <a:cs typeface="Times New Roman"/>
              </a:rPr>
              <a:t>ФЕДЕРАЛЬНЫЕ</a:t>
            </a:r>
            <a:r>
              <a:rPr sz="2200" b="1" spc="-60" dirty="0">
                <a:latin typeface="Times New Roman"/>
                <a:cs typeface="Times New Roman"/>
              </a:rPr>
              <a:t> </a:t>
            </a:r>
            <a:r>
              <a:rPr sz="2200" b="1" spc="-10" dirty="0">
                <a:latin typeface="Times New Roman"/>
                <a:cs typeface="Times New Roman"/>
              </a:rPr>
              <a:t>ЗАКОНЫ</a:t>
            </a:r>
            <a:endParaRPr sz="2200">
              <a:latin typeface="Times New Roman"/>
              <a:cs typeface="Times New Roman"/>
            </a:endParaRPr>
          </a:p>
          <a:p>
            <a:pPr marL="355600" indent="-342900" algn="just">
              <a:lnSpc>
                <a:spcPts val="2510"/>
              </a:lnSpc>
              <a:spcBef>
                <a:spcPts val="35"/>
              </a:spcBef>
              <a:buClr>
                <a:srgbClr val="E68421"/>
              </a:buClr>
              <a:buFont typeface="Wingdings"/>
              <a:buChar char=""/>
              <a:tabLst>
                <a:tab pos="355600" algn="l"/>
              </a:tabLst>
            </a:pPr>
            <a:r>
              <a:rPr sz="2200" dirty="0">
                <a:latin typeface="Times New Roman"/>
                <a:cs typeface="Times New Roman"/>
              </a:rPr>
              <a:t>Федеральный</a:t>
            </a:r>
            <a:r>
              <a:rPr sz="2200" spc="434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закон</a:t>
            </a:r>
            <a:r>
              <a:rPr sz="2200" spc="4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от</a:t>
            </a:r>
            <a:r>
              <a:rPr sz="2200" spc="44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29.12.2012</a:t>
            </a:r>
            <a:r>
              <a:rPr sz="2200" spc="434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№</a:t>
            </a:r>
            <a:r>
              <a:rPr sz="2200" spc="440" dirty="0">
                <a:latin typeface="Times New Roman"/>
                <a:cs typeface="Times New Roman"/>
              </a:rPr>
              <a:t> </a:t>
            </a:r>
            <a:r>
              <a:rPr sz="2200" spc="-20" dirty="0">
                <a:latin typeface="Times New Roman"/>
                <a:cs typeface="Times New Roman"/>
              </a:rPr>
              <a:t>273-</a:t>
            </a:r>
            <a:r>
              <a:rPr sz="2200" dirty="0">
                <a:latin typeface="Times New Roman"/>
                <a:cs typeface="Times New Roman"/>
              </a:rPr>
              <a:t>ФЗ</a:t>
            </a:r>
            <a:r>
              <a:rPr sz="2200" spc="440" dirty="0">
                <a:latin typeface="Times New Roman"/>
                <a:cs typeface="Times New Roman"/>
              </a:rPr>
              <a:t> </a:t>
            </a:r>
            <a:r>
              <a:rPr sz="2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«Об</a:t>
            </a:r>
            <a:r>
              <a:rPr sz="2200" u="sng" spc="43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образовании</a:t>
            </a:r>
            <a:r>
              <a:rPr sz="2200" u="sng" spc="4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200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</a:t>
            </a:r>
            <a:endParaRPr sz="2200">
              <a:latin typeface="Times New Roman"/>
              <a:cs typeface="Times New Roman"/>
            </a:endParaRPr>
          </a:p>
          <a:p>
            <a:pPr marL="355600" algn="just">
              <a:lnSpc>
                <a:spcPts val="2510"/>
              </a:lnSpc>
            </a:pPr>
            <a:r>
              <a:rPr sz="22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Российской</a:t>
            </a:r>
            <a:r>
              <a:rPr sz="2200" u="sng" spc="-11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2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Федерации»</a:t>
            </a:r>
            <a:endParaRPr sz="2200">
              <a:latin typeface="Times New Roman"/>
              <a:cs typeface="Times New Roman"/>
            </a:endParaRPr>
          </a:p>
          <a:p>
            <a:pPr marL="12700" marR="2429510">
              <a:lnSpc>
                <a:spcPts val="2380"/>
              </a:lnSpc>
              <a:spcBef>
                <a:spcPts val="330"/>
              </a:spcBef>
            </a:pPr>
            <a:r>
              <a:rPr sz="2200" b="1" spc="-10" dirty="0">
                <a:latin typeface="Times New Roman"/>
                <a:cs typeface="Times New Roman"/>
              </a:rPr>
              <a:t>ПРИКАЗЫ</a:t>
            </a:r>
            <a:r>
              <a:rPr sz="2200" b="1" spc="-70" dirty="0">
                <a:latin typeface="Times New Roman"/>
                <a:cs typeface="Times New Roman"/>
              </a:rPr>
              <a:t> </a:t>
            </a:r>
            <a:r>
              <a:rPr sz="2200" b="1" spc="-10" dirty="0">
                <a:latin typeface="Times New Roman"/>
                <a:cs typeface="Times New Roman"/>
              </a:rPr>
              <a:t>МИНПРОСВЕЩЕНИЯ</a:t>
            </a:r>
            <a:r>
              <a:rPr sz="2200" b="1" spc="-55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РОССИИ</a:t>
            </a:r>
            <a:r>
              <a:rPr sz="2200" b="1" spc="-80" dirty="0">
                <a:latin typeface="Times New Roman"/>
                <a:cs typeface="Times New Roman"/>
              </a:rPr>
              <a:t> </a:t>
            </a:r>
            <a:r>
              <a:rPr sz="2200" b="1" spc="-50" dirty="0">
                <a:latin typeface="Times New Roman"/>
                <a:cs typeface="Times New Roman"/>
              </a:rPr>
              <a:t>и </a:t>
            </a:r>
            <a:r>
              <a:rPr sz="2200" b="1" spc="-10" dirty="0">
                <a:latin typeface="Times New Roman"/>
                <a:cs typeface="Times New Roman"/>
              </a:rPr>
              <a:t>РОСОБРНАДЗОРА</a:t>
            </a:r>
            <a:endParaRPr sz="2200">
              <a:latin typeface="Times New Roman"/>
              <a:cs typeface="Times New Roman"/>
            </a:endParaRPr>
          </a:p>
          <a:p>
            <a:pPr marL="354330" marR="6985" indent="-342265" algn="just">
              <a:lnSpc>
                <a:spcPct val="90000"/>
              </a:lnSpc>
              <a:spcBef>
                <a:spcPts val="260"/>
              </a:spcBef>
              <a:buClr>
                <a:srgbClr val="E68421"/>
              </a:buClr>
              <a:buFont typeface="Wingdings"/>
              <a:buChar char=""/>
              <a:tabLst>
                <a:tab pos="355600" algn="l"/>
              </a:tabLst>
            </a:pPr>
            <a:r>
              <a:rPr sz="2200" dirty="0">
                <a:latin typeface="Times New Roman"/>
                <a:cs typeface="Times New Roman"/>
              </a:rPr>
              <a:t>Приказ</a:t>
            </a:r>
            <a:r>
              <a:rPr sz="2200" spc="204" dirty="0">
                <a:latin typeface="Times New Roman"/>
                <a:cs typeface="Times New Roman"/>
              </a:rPr>
              <a:t>   </a:t>
            </a:r>
            <a:r>
              <a:rPr sz="2200" dirty="0">
                <a:latin typeface="Times New Roman"/>
                <a:cs typeface="Times New Roman"/>
              </a:rPr>
              <a:t>Минпросвещения</a:t>
            </a:r>
            <a:r>
              <a:rPr sz="2200" spc="210" dirty="0">
                <a:latin typeface="Times New Roman"/>
                <a:cs typeface="Times New Roman"/>
              </a:rPr>
              <a:t>   </a:t>
            </a:r>
            <a:r>
              <a:rPr sz="2200" dirty="0">
                <a:latin typeface="Times New Roman"/>
                <a:cs typeface="Times New Roman"/>
              </a:rPr>
              <a:t>России,</a:t>
            </a:r>
            <a:r>
              <a:rPr sz="2200" spc="210" dirty="0">
                <a:latin typeface="Times New Roman"/>
                <a:cs typeface="Times New Roman"/>
              </a:rPr>
              <a:t>   </a:t>
            </a:r>
            <a:r>
              <a:rPr sz="2200" dirty="0">
                <a:latin typeface="Times New Roman"/>
                <a:cs typeface="Times New Roman"/>
              </a:rPr>
              <a:t>Рособрнадзора</a:t>
            </a:r>
            <a:r>
              <a:rPr sz="2200" spc="215" dirty="0">
                <a:latin typeface="Times New Roman"/>
                <a:cs typeface="Times New Roman"/>
              </a:rPr>
              <a:t>   </a:t>
            </a:r>
            <a:r>
              <a:rPr sz="2200" dirty="0">
                <a:latin typeface="Times New Roman"/>
                <a:cs typeface="Times New Roman"/>
              </a:rPr>
              <a:t>№</a:t>
            </a:r>
            <a:r>
              <a:rPr sz="2200" spc="-12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233/552 	</a:t>
            </a:r>
            <a:r>
              <a:rPr sz="2200" dirty="0">
                <a:latin typeface="Times New Roman"/>
                <a:cs typeface="Times New Roman"/>
              </a:rPr>
              <a:t>от</a:t>
            </a:r>
            <a:r>
              <a:rPr sz="2200" spc="290" dirty="0">
                <a:latin typeface="Times New Roman"/>
                <a:cs typeface="Times New Roman"/>
              </a:rPr>
              <a:t>   </a:t>
            </a:r>
            <a:r>
              <a:rPr sz="2200" dirty="0">
                <a:latin typeface="Times New Roman"/>
                <a:cs typeface="Times New Roman"/>
              </a:rPr>
              <a:t>04.04.2023</a:t>
            </a:r>
            <a:r>
              <a:rPr sz="2200" spc="300" dirty="0">
                <a:latin typeface="Times New Roman"/>
                <a:cs typeface="Times New Roman"/>
              </a:rPr>
              <a:t>   </a:t>
            </a:r>
            <a:r>
              <a:rPr sz="2200" dirty="0">
                <a:latin typeface="Times New Roman"/>
                <a:cs typeface="Times New Roman"/>
              </a:rPr>
              <a:t>г.</a:t>
            </a:r>
            <a:r>
              <a:rPr sz="2200" spc="290" dirty="0">
                <a:latin typeface="Times New Roman"/>
                <a:cs typeface="Times New Roman"/>
              </a:rPr>
              <a:t>   </a:t>
            </a:r>
            <a:r>
              <a:rPr sz="2200" dirty="0">
                <a:latin typeface="Times New Roman"/>
                <a:cs typeface="Times New Roman"/>
              </a:rPr>
              <a:t>«Об</a:t>
            </a:r>
            <a:r>
              <a:rPr sz="2200" spc="295" dirty="0">
                <a:latin typeface="Times New Roman"/>
                <a:cs typeface="Times New Roman"/>
              </a:rPr>
              <a:t>   </a:t>
            </a:r>
            <a:r>
              <a:rPr sz="2200" dirty="0">
                <a:latin typeface="Times New Roman"/>
                <a:cs typeface="Times New Roman"/>
              </a:rPr>
              <a:t>утверждении</a:t>
            </a:r>
            <a:r>
              <a:rPr sz="2200" spc="295" dirty="0">
                <a:latin typeface="Times New Roman"/>
                <a:cs typeface="Times New Roman"/>
              </a:rPr>
              <a:t>   </a:t>
            </a:r>
            <a:r>
              <a:rPr sz="2200" dirty="0">
                <a:latin typeface="Times New Roman"/>
                <a:cs typeface="Times New Roman"/>
              </a:rPr>
              <a:t>Порядка</a:t>
            </a:r>
            <a:r>
              <a:rPr sz="2200" spc="290" dirty="0">
                <a:latin typeface="Times New Roman"/>
                <a:cs typeface="Times New Roman"/>
              </a:rPr>
              <a:t>   </a:t>
            </a:r>
            <a:r>
              <a:rPr sz="2200" spc="-10" dirty="0">
                <a:latin typeface="Times New Roman"/>
                <a:cs typeface="Times New Roman"/>
              </a:rPr>
              <a:t>проведения 	</a:t>
            </a:r>
            <a:r>
              <a:rPr sz="2200" dirty="0">
                <a:latin typeface="Times New Roman"/>
                <a:cs typeface="Times New Roman"/>
              </a:rPr>
              <a:t>государственной</a:t>
            </a:r>
            <a:r>
              <a:rPr sz="2200" spc="305" dirty="0">
                <a:latin typeface="Times New Roman"/>
                <a:cs typeface="Times New Roman"/>
              </a:rPr>
              <a:t>   </a:t>
            </a:r>
            <a:r>
              <a:rPr sz="2200" dirty="0">
                <a:latin typeface="Times New Roman"/>
                <a:cs typeface="Times New Roman"/>
              </a:rPr>
              <a:t>итоговой</a:t>
            </a:r>
            <a:r>
              <a:rPr sz="2200" spc="305" dirty="0">
                <a:latin typeface="Times New Roman"/>
                <a:cs typeface="Times New Roman"/>
              </a:rPr>
              <a:t>   </a:t>
            </a:r>
            <a:r>
              <a:rPr sz="2200" dirty="0">
                <a:latin typeface="Times New Roman"/>
                <a:cs typeface="Times New Roman"/>
              </a:rPr>
              <a:t>аттестации</a:t>
            </a:r>
            <a:r>
              <a:rPr sz="2200" spc="305" dirty="0">
                <a:latin typeface="Times New Roman"/>
                <a:cs typeface="Times New Roman"/>
              </a:rPr>
              <a:t>   </a:t>
            </a:r>
            <a:r>
              <a:rPr sz="2200" dirty="0">
                <a:latin typeface="Times New Roman"/>
                <a:cs typeface="Times New Roman"/>
              </a:rPr>
              <a:t>по</a:t>
            </a:r>
            <a:r>
              <a:rPr sz="2200" spc="300" dirty="0">
                <a:latin typeface="Times New Roman"/>
                <a:cs typeface="Times New Roman"/>
              </a:rPr>
              <a:t>   </a:t>
            </a:r>
            <a:r>
              <a:rPr sz="2200" spc="-10" dirty="0">
                <a:latin typeface="Times New Roman"/>
                <a:cs typeface="Times New Roman"/>
              </a:rPr>
              <a:t>образовательным 	</a:t>
            </a:r>
            <a:r>
              <a:rPr sz="2200" dirty="0">
                <a:latin typeface="Times New Roman"/>
                <a:cs typeface="Times New Roman"/>
              </a:rPr>
              <a:t>программам</a:t>
            </a:r>
            <a:r>
              <a:rPr sz="2200" spc="-12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среднего</a:t>
            </a:r>
            <a:r>
              <a:rPr sz="2200" spc="-9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общего</a:t>
            </a:r>
            <a:r>
              <a:rPr sz="2200" spc="-85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образования»</a:t>
            </a:r>
            <a:endParaRPr sz="2200">
              <a:latin typeface="Times New Roman"/>
              <a:cs typeface="Times New Roman"/>
            </a:endParaRPr>
          </a:p>
          <a:p>
            <a:pPr marL="354965" indent="-342265" algn="just">
              <a:lnSpc>
                <a:spcPts val="2510"/>
              </a:lnSpc>
              <a:spcBef>
                <a:spcPts val="40"/>
              </a:spcBef>
              <a:buClr>
                <a:srgbClr val="E68421"/>
              </a:buClr>
              <a:buFont typeface="Wingdings"/>
              <a:buChar char=""/>
              <a:tabLst>
                <a:tab pos="354965" algn="l"/>
              </a:tabLst>
            </a:pPr>
            <a:r>
              <a:rPr sz="2200" dirty="0">
                <a:latin typeface="Times New Roman"/>
                <a:cs typeface="Times New Roman"/>
              </a:rPr>
              <a:t>Приказ</a:t>
            </a:r>
            <a:r>
              <a:rPr sz="2200" spc="5" dirty="0">
                <a:latin typeface="Times New Roman"/>
                <a:cs typeface="Times New Roman"/>
              </a:rPr>
              <a:t>  </a:t>
            </a:r>
            <a:r>
              <a:rPr sz="2200" dirty="0">
                <a:latin typeface="Times New Roman"/>
                <a:cs typeface="Times New Roman"/>
              </a:rPr>
              <a:t>Министерства</a:t>
            </a:r>
            <a:r>
              <a:rPr sz="2200" spc="15" dirty="0">
                <a:latin typeface="Times New Roman"/>
                <a:cs typeface="Times New Roman"/>
              </a:rPr>
              <a:t>  </a:t>
            </a:r>
            <a:r>
              <a:rPr sz="2200" dirty="0">
                <a:latin typeface="Times New Roman"/>
                <a:cs typeface="Times New Roman"/>
              </a:rPr>
              <a:t>просвещение</a:t>
            </a:r>
            <a:r>
              <a:rPr sz="2200" spc="15" dirty="0">
                <a:latin typeface="Times New Roman"/>
                <a:cs typeface="Times New Roman"/>
              </a:rPr>
              <a:t>  </a:t>
            </a:r>
            <a:r>
              <a:rPr sz="2200" dirty="0">
                <a:latin typeface="Times New Roman"/>
                <a:cs typeface="Times New Roman"/>
              </a:rPr>
              <a:t>РФ</a:t>
            </a:r>
            <a:r>
              <a:rPr sz="2200" spc="10" dirty="0">
                <a:latin typeface="Times New Roman"/>
                <a:cs typeface="Times New Roman"/>
              </a:rPr>
              <a:t>  </a:t>
            </a:r>
            <a:r>
              <a:rPr sz="2200" dirty="0">
                <a:latin typeface="Times New Roman"/>
                <a:cs typeface="Times New Roman"/>
              </a:rPr>
              <a:t>от</a:t>
            </a:r>
            <a:r>
              <a:rPr sz="2200" spc="5" dirty="0">
                <a:latin typeface="Times New Roman"/>
                <a:cs typeface="Times New Roman"/>
              </a:rPr>
              <a:t>  </a:t>
            </a:r>
            <a:r>
              <a:rPr sz="2200" dirty="0">
                <a:latin typeface="Times New Roman"/>
                <a:cs typeface="Times New Roman"/>
              </a:rPr>
              <a:t>5</a:t>
            </a:r>
            <a:r>
              <a:rPr sz="2200" spc="15" dirty="0">
                <a:latin typeface="Times New Roman"/>
                <a:cs typeface="Times New Roman"/>
              </a:rPr>
              <a:t>  </a:t>
            </a:r>
            <a:r>
              <a:rPr sz="2200" dirty="0">
                <a:latin typeface="Times New Roman"/>
                <a:cs typeface="Times New Roman"/>
              </a:rPr>
              <a:t>октября</a:t>
            </a:r>
            <a:r>
              <a:rPr sz="2200" spc="5" dirty="0">
                <a:latin typeface="Times New Roman"/>
                <a:cs typeface="Times New Roman"/>
              </a:rPr>
              <a:t>  </a:t>
            </a:r>
            <a:r>
              <a:rPr sz="2200" dirty="0">
                <a:latin typeface="Times New Roman"/>
                <a:cs typeface="Times New Roman"/>
              </a:rPr>
              <a:t>2020</a:t>
            </a:r>
            <a:r>
              <a:rPr sz="2200" spc="5" dirty="0">
                <a:latin typeface="Times New Roman"/>
                <a:cs typeface="Times New Roman"/>
              </a:rPr>
              <a:t>  </a:t>
            </a:r>
            <a:r>
              <a:rPr sz="2200" spc="-20" dirty="0">
                <a:latin typeface="Times New Roman"/>
                <a:cs typeface="Times New Roman"/>
              </a:rPr>
              <a:t>года</a:t>
            </a:r>
            <a:endParaRPr sz="2200">
              <a:latin typeface="Times New Roman"/>
              <a:cs typeface="Times New Roman"/>
            </a:endParaRPr>
          </a:p>
          <a:p>
            <a:pPr marL="355600" marR="5080" algn="just">
              <a:lnSpc>
                <a:spcPct val="90000"/>
              </a:lnSpc>
              <a:spcBef>
                <a:spcPts val="130"/>
              </a:spcBef>
            </a:pPr>
            <a:r>
              <a:rPr sz="2200" dirty="0">
                <a:latin typeface="Times New Roman"/>
                <a:cs typeface="Times New Roman"/>
              </a:rPr>
              <a:t>№</a:t>
            </a:r>
            <a:r>
              <a:rPr sz="2200" spc="45" dirty="0">
                <a:latin typeface="Times New Roman"/>
                <a:cs typeface="Times New Roman"/>
              </a:rPr>
              <a:t>  </a:t>
            </a:r>
            <a:r>
              <a:rPr sz="2200" dirty="0">
                <a:latin typeface="Times New Roman"/>
                <a:cs typeface="Times New Roman"/>
              </a:rPr>
              <a:t>546</a:t>
            </a:r>
            <a:r>
              <a:rPr sz="2200" spc="45" dirty="0">
                <a:latin typeface="Times New Roman"/>
                <a:cs typeface="Times New Roman"/>
              </a:rPr>
              <a:t>  </a:t>
            </a:r>
            <a:r>
              <a:rPr sz="2200" dirty="0">
                <a:latin typeface="Times New Roman"/>
                <a:cs typeface="Times New Roman"/>
              </a:rPr>
              <a:t>«Об</a:t>
            </a:r>
            <a:r>
              <a:rPr sz="2200" spc="45" dirty="0">
                <a:latin typeface="Times New Roman"/>
                <a:cs typeface="Times New Roman"/>
              </a:rPr>
              <a:t>  </a:t>
            </a:r>
            <a:r>
              <a:rPr sz="2200" dirty="0">
                <a:latin typeface="Times New Roman"/>
                <a:cs typeface="Times New Roman"/>
              </a:rPr>
              <a:t>утверждении</a:t>
            </a:r>
            <a:r>
              <a:rPr sz="2200" spc="50" dirty="0">
                <a:latin typeface="Times New Roman"/>
                <a:cs typeface="Times New Roman"/>
              </a:rPr>
              <a:t>  </a:t>
            </a:r>
            <a:r>
              <a:rPr sz="2200" dirty="0">
                <a:latin typeface="Times New Roman"/>
                <a:cs typeface="Times New Roman"/>
              </a:rPr>
              <a:t>Порядка</a:t>
            </a:r>
            <a:r>
              <a:rPr sz="2200" spc="55" dirty="0">
                <a:latin typeface="Times New Roman"/>
                <a:cs typeface="Times New Roman"/>
              </a:rPr>
              <a:t>  </a:t>
            </a:r>
            <a:r>
              <a:rPr sz="2200" dirty="0">
                <a:latin typeface="Times New Roman"/>
                <a:cs typeface="Times New Roman"/>
              </a:rPr>
              <a:t>заполнения,</a:t>
            </a:r>
            <a:r>
              <a:rPr sz="2200" spc="45" dirty="0">
                <a:latin typeface="Times New Roman"/>
                <a:cs typeface="Times New Roman"/>
              </a:rPr>
              <a:t>  </a:t>
            </a:r>
            <a:r>
              <a:rPr sz="2200" dirty="0">
                <a:latin typeface="Times New Roman"/>
                <a:cs typeface="Times New Roman"/>
              </a:rPr>
              <a:t>учета</a:t>
            </a:r>
            <a:r>
              <a:rPr sz="2200" spc="50" dirty="0">
                <a:latin typeface="Times New Roman"/>
                <a:cs typeface="Times New Roman"/>
              </a:rPr>
              <a:t>  </a:t>
            </a:r>
            <a:r>
              <a:rPr sz="2200" dirty="0">
                <a:latin typeface="Times New Roman"/>
                <a:cs typeface="Times New Roman"/>
              </a:rPr>
              <a:t>и</a:t>
            </a:r>
            <a:r>
              <a:rPr sz="2200" spc="45" dirty="0">
                <a:latin typeface="Times New Roman"/>
                <a:cs typeface="Times New Roman"/>
              </a:rPr>
              <a:t>  </a:t>
            </a:r>
            <a:r>
              <a:rPr sz="2200" spc="-10" dirty="0">
                <a:latin typeface="Times New Roman"/>
                <a:cs typeface="Times New Roman"/>
              </a:rPr>
              <a:t>выдачи </a:t>
            </a:r>
            <a:r>
              <a:rPr sz="2200" dirty="0">
                <a:latin typeface="Times New Roman"/>
                <a:cs typeface="Times New Roman"/>
              </a:rPr>
              <a:t>аттестатов</a:t>
            </a:r>
            <a:r>
              <a:rPr sz="2200" spc="7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об</a:t>
            </a:r>
            <a:r>
              <a:rPr sz="2200" spc="7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основном</a:t>
            </a:r>
            <a:r>
              <a:rPr sz="2200" spc="5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общем</a:t>
            </a:r>
            <a:r>
              <a:rPr sz="2200" spc="7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и</a:t>
            </a:r>
            <a:r>
              <a:rPr sz="2200" spc="7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среднем</a:t>
            </a:r>
            <a:r>
              <a:rPr sz="2200" spc="7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общем</a:t>
            </a:r>
            <a:r>
              <a:rPr sz="2200" spc="7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образовании</a:t>
            </a:r>
            <a:r>
              <a:rPr sz="2200" spc="7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и</a:t>
            </a:r>
            <a:r>
              <a:rPr sz="2200" spc="65" dirty="0">
                <a:latin typeface="Times New Roman"/>
                <a:cs typeface="Times New Roman"/>
              </a:rPr>
              <a:t> </a:t>
            </a:r>
            <a:r>
              <a:rPr sz="2200" spc="-25" dirty="0">
                <a:latin typeface="Times New Roman"/>
                <a:cs typeface="Times New Roman"/>
              </a:rPr>
              <a:t>их </a:t>
            </a:r>
            <a:r>
              <a:rPr sz="2200" spc="-10" dirty="0">
                <a:latin typeface="Times New Roman"/>
                <a:cs typeface="Times New Roman"/>
              </a:rPr>
              <a:t>дубликатов»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5923" rIns="0" bIns="0" rtlCol="0">
            <a:spAutoFit/>
          </a:bodyPr>
          <a:lstStyle/>
          <a:p>
            <a:pPr marL="34036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Порядок</a:t>
            </a:r>
            <a:r>
              <a:rPr sz="3600" spc="-75" dirty="0"/>
              <a:t> </a:t>
            </a:r>
            <a:r>
              <a:rPr sz="3600" spc="-10" dirty="0"/>
              <a:t>проведения</a:t>
            </a:r>
            <a:r>
              <a:rPr sz="3600" spc="-75" dirty="0"/>
              <a:t> </a:t>
            </a:r>
            <a:r>
              <a:rPr sz="3600" dirty="0"/>
              <a:t>ГИА</a:t>
            </a:r>
            <a:r>
              <a:rPr sz="3600" spc="-80" dirty="0"/>
              <a:t> </a:t>
            </a:r>
            <a:r>
              <a:rPr sz="3600" dirty="0"/>
              <a:t>в</a:t>
            </a:r>
            <a:r>
              <a:rPr sz="3600" spc="-85" dirty="0"/>
              <a:t> </a:t>
            </a:r>
            <a:r>
              <a:rPr sz="3600" dirty="0"/>
              <a:t>2025</a:t>
            </a:r>
            <a:r>
              <a:rPr sz="3600" spc="-75" dirty="0"/>
              <a:t> </a:t>
            </a:r>
            <a:r>
              <a:rPr sz="3600" spc="-20" dirty="0"/>
              <a:t>году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546303" y="1896348"/>
            <a:ext cx="8074025" cy="3679190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sz="3600" b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Формы</a:t>
            </a:r>
            <a:endParaRPr sz="3600">
              <a:latin typeface="Times New Roman"/>
              <a:cs typeface="Times New Roman"/>
            </a:endParaRPr>
          </a:p>
          <a:p>
            <a:pPr marL="12700" marR="6350" indent="387985" algn="just">
              <a:lnSpc>
                <a:spcPct val="100400"/>
              </a:lnSpc>
              <a:spcBef>
                <a:spcPts val="280"/>
              </a:spcBef>
              <a:buSzPct val="88888"/>
              <a:buChar char="•"/>
              <a:tabLst>
                <a:tab pos="400685" algn="l"/>
              </a:tabLst>
            </a:pPr>
            <a:r>
              <a:rPr sz="3600" b="1" dirty="0">
                <a:latin typeface="Times New Roman"/>
                <a:cs typeface="Times New Roman"/>
              </a:rPr>
              <a:t>ЕГЭ  </a:t>
            </a:r>
            <a:r>
              <a:rPr sz="3200" dirty="0">
                <a:latin typeface="Times New Roman"/>
                <a:cs typeface="Times New Roman"/>
              </a:rPr>
              <a:t>–</a:t>
            </a:r>
            <a:r>
              <a:rPr sz="3200" spc="10" dirty="0">
                <a:latin typeface="Times New Roman"/>
                <a:cs typeface="Times New Roman"/>
              </a:rPr>
              <a:t>  </a:t>
            </a:r>
            <a:r>
              <a:rPr sz="3200" dirty="0">
                <a:latin typeface="Times New Roman"/>
                <a:cs typeface="Times New Roman"/>
              </a:rPr>
              <a:t>единый</a:t>
            </a:r>
            <a:r>
              <a:rPr sz="3200" spc="5" dirty="0">
                <a:latin typeface="Times New Roman"/>
                <a:cs typeface="Times New Roman"/>
              </a:rPr>
              <a:t>  </a:t>
            </a:r>
            <a:r>
              <a:rPr sz="3200" dirty="0">
                <a:latin typeface="Times New Roman"/>
                <a:cs typeface="Times New Roman"/>
              </a:rPr>
              <a:t>государственный</a:t>
            </a:r>
            <a:r>
              <a:rPr sz="3200" spc="10" dirty="0">
                <a:latin typeface="Times New Roman"/>
                <a:cs typeface="Times New Roman"/>
              </a:rPr>
              <a:t>  </a:t>
            </a:r>
            <a:r>
              <a:rPr sz="3200" spc="-10" dirty="0">
                <a:latin typeface="Times New Roman"/>
                <a:cs typeface="Times New Roman"/>
              </a:rPr>
              <a:t>экзамен </a:t>
            </a:r>
            <a:r>
              <a:rPr sz="3200" dirty="0">
                <a:latin typeface="Times New Roman"/>
                <a:cs typeface="Times New Roman"/>
              </a:rPr>
              <a:t>(КИМ</a:t>
            </a:r>
            <a:r>
              <a:rPr sz="3200" spc="-5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задания</a:t>
            </a:r>
            <a:r>
              <a:rPr sz="3200" spc="-6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стандартизированной</a:t>
            </a:r>
            <a:r>
              <a:rPr sz="3200" spc="-8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формы)</a:t>
            </a:r>
            <a:endParaRPr sz="3200">
              <a:latin typeface="Times New Roman"/>
              <a:cs typeface="Times New Roman"/>
            </a:endParaRPr>
          </a:p>
          <a:p>
            <a:pPr marL="12700" marR="5080" indent="283210" algn="just">
              <a:lnSpc>
                <a:spcPct val="100200"/>
              </a:lnSpc>
              <a:spcBef>
                <a:spcPts val="280"/>
              </a:spcBef>
              <a:buChar char="•"/>
              <a:tabLst>
                <a:tab pos="295910" algn="l"/>
              </a:tabLst>
            </a:pPr>
            <a:r>
              <a:rPr sz="3600" b="1" dirty="0">
                <a:latin typeface="Times New Roman"/>
                <a:cs typeface="Times New Roman"/>
              </a:rPr>
              <a:t>ГВЭ</a:t>
            </a:r>
            <a:r>
              <a:rPr sz="3600" b="1" spc="-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–</a:t>
            </a:r>
            <a:r>
              <a:rPr sz="3200" spc="-60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государственный</a:t>
            </a:r>
            <a:r>
              <a:rPr sz="3200" spc="-5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выпускной</a:t>
            </a:r>
            <a:r>
              <a:rPr sz="3200" spc="-8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экзамен </a:t>
            </a:r>
            <a:r>
              <a:rPr sz="3200" dirty="0">
                <a:latin typeface="Times New Roman"/>
                <a:cs typeface="Times New Roman"/>
              </a:rPr>
              <a:t>(письменная</a:t>
            </a:r>
            <a:r>
              <a:rPr sz="3200" spc="76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и</a:t>
            </a:r>
            <a:r>
              <a:rPr sz="3200" spc="7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устная</a:t>
            </a:r>
            <a:r>
              <a:rPr sz="3200" spc="7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форма:</a:t>
            </a:r>
            <a:r>
              <a:rPr sz="3200" spc="73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тексты,</a:t>
            </a:r>
            <a:r>
              <a:rPr sz="3200" spc="73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темы, </a:t>
            </a:r>
            <a:r>
              <a:rPr sz="3200" dirty="0">
                <a:latin typeface="Times New Roman"/>
                <a:cs typeface="Times New Roman"/>
              </a:rPr>
              <a:t>задания,</a:t>
            </a:r>
            <a:r>
              <a:rPr sz="3200" spc="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билеты)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–</a:t>
            </a:r>
            <a:r>
              <a:rPr sz="3200" spc="25" dirty="0"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Times New Roman"/>
                <a:cs typeface="Times New Roman"/>
              </a:rPr>
              <a:t>предусмотрена</a:t>
            </a:r>
            <a:r>
              <a:rPr sz="2800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0000"/>
                </a:solidFill>
                <a:latin typeface="Times New Roman"/>
                <a:cs typeface="Times New Roman"/>
              </a:rPr>
              <a:t>для</a:t>
            </a:r>
            <a:r>
              <a:rPr sz="2800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spc="-20" dirty="0">
                <a:solidFill>
                  <a:srgbClr val="FF0000"/>
                </a:solidFill>
                <a:latin typeface="Times New Roman"/>
                <a:cs typeface="Times New Roman"/>
              </a:rPr>
              <a:t>учащихся</a:t>
            </a:r>
            <a:r>
              <a:rPr sz="2800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spc="-50" dirty="0">
                <a:solidFill>
                  <a:srgbClr val="FF0000"/>
                </a:solidFill>
                <a:latin typeface="Times New Roman"/>
                <a:cs typeface="Times New Roman"/>
              </a:rPr>
              <a:t>с </a:t>
            </a:r>
            <a:r>
              <a:rPr sz="2800" dirty="0">
                <a:solidFill>
                  <a:srgbClr val="FF0000"/>
                </a:solidFill>
                <a:latin typeface="Times New Roman"/>
                <a:cs typeface="Times New Roman"/>
              </a:rPr>
              <a:t>ОВЗ,</a:t>
            </a:r>
            <a:r>
              <a:rPr sz="2800" spc="-9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0000"/>
                </a:solidFill>
                <a:latin typeface="Times New Roman"/>
                <a:cs typeface="Times New Roman"/>
              </a:rPr>
              <a:t>инвалидов,</a:t>
            </a:r>
            <a:r>
              <a:rPr sz="2800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Times New Roman"/>
                <a:cs typeface="Times New Roman"/>
              </a:rPr>
              <a:t>детей-инвалидов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3868" rIns="0" bIns="0" rtlCol="0">
            <a:spAutoFit/>
          </a:bodyPr>
          <a:lstStyle/>
          <a:p>
            <a:pPr marL="3096895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Предметы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864613"/>
            <a:ext cx="266827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10" dirty="0">
                <a:latin typeface="Times New Roman"/>
                <a:cs typeface="Times New Roman"/>
              </a:rPr>
              <a:t>Обязательные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48640" y="2327910"/>
            <a:ext cx="5351145" cy="38100"/>
          </a:xfrm>
          <a:custGeom>
            <a:avLst/>
            <a:gdLst/>
            <a:ahLst/>
            <a:cxnLst/>
            <a:rect l="l" t="t" r="r" b="b"/>
            <a:pathLst>
              <a:path w="5351145" h="38100">
                <a:moveTo>
                  <a:pt x="5350764" y="0"/>
                </a:moveTo>
                <a:lnTo>
                  <a:pt x="0" y="0"/>
                </a:lnTo>
                <a:lnTo>
                  <a:pt x="0" y="38100"/>
                </a:lnTo>
                <a:lnTo>
                  <a:pt x="5350764" y="38100"/>
                </a:lnTo>
                <a:lnTo>
                  <a:pt x="53507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557142" y="1864613"/>
            <a:ext cx="505079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342515" algn="l"/>
                <a:tab pos="4118610" algn="l"/>
              </a:tabLst>
            </a:pPr>
            <a:r>
              <a:rPr sz="3200" b="1" spc="-10" dirty="0">
                <a:latin typeface="Times New Roman"/>
                <a:cs typeface="Times New Roman"/>
              </a:rPr>
              <a:t>предметы:</a:t>
            </a:r>
            <a:r>
              <a:rPr sz="3200" b="1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русский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язык,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2351989"/>
            <a:ext cx="8074025" cy="15659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30" dirty="0">
                <a:latin typeface="Times New Roman"/>
                <a:cs typeface="Times New Roman"/>
              </a:rPr>
              <a:t>математика</a:t>
            </a:r>
            <a:r>
              <a:rPr sz="3200" spc="-17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(базовый</a:t>
            </a:r>
            <a:r>
              <a:rPr sz="2800" spc="-1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или</a:t>
            </a:r>
            <a:r>
              <a:rPr sz="2800" spc="-8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профильный</a:t>
            </a:r>
            <a:r>
              <a:rPr sz="2800" spc="-7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уровень)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20"/>
              </a:spcBef>
            </a:pP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2127885" algn="l"/>
                <a:tab pos="2785110" algn="l"/>
                <a:tab pos="4492625" algn="l"/>
                <a:tab pos="6728459" algn="l"/>
              </a:tabLst>
            </a:pPr>
            <a:r>
              <a:rPr sz="3200" b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Предметы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3200" b="1" u="sng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по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3200" b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выбору: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литература,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физика,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5940" y="3891483"/>
            <a:ext cx="351536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800225" algn="l"/>
              </a:tabLst>
            </a:pPr>
            <a:r>
              <a:rPr sz="3200" spc="-10" dirty="0">
                <a:latin typeface="Times New Roman"/>
                <a:cs typeface="Times New Roman"/>
              </a:rPr>
              <a:t>химия,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биология,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5940" y="4379721"/>
            <a:ext cx="296672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0" dirty="0">
                <a:latin typeface="Times New Roman"/>
                <a:cs typeface="Times New Roman"/>
              </a:rPr>
              <a:t>обществознание,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19142" y="3891483"/>
            <a:ext cx="2308860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309245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latin typeface="Times New Roman"/>
                <a:cs typeface="Times New Roman"/>
              </a:rPr>
              <a:t>география, иностранные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99554" y="3891483"/>
            <a:ext cx="1510030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8140" marR="5080" indent="-346075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latin typeface="Times New Roman"/>
                <a:cs typeface="Times New Roman"/>
              </a:rPr>
              <a:t>история, языки,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5940" y="4867402"/>
            <a:ext cx="8073390" cy="1002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517140" algn="l"/>
                <a:tab pos="3286760" algn="l"/>
                <a:tab pos="5078730" algn="l"/>
                <a:tab pos="7464425" algn="l"/>
              </a:tabLst>
            </a:pPr>
            <a:r>
              <a:rPr sz="3200" spc="-10" dirty="0">
                <a:latin typeface="Times New Roman"/>
                <a:cs typeface="Times New Roman"/>
              </a:rPr>
              <a:t>информатика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25" dirty="0">
                <a:latin typeface="Times New Roman"/>
                <a:cs typeface="Times New Roman"/>
              </a:rPr>
              <a:t>(по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желанию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выпускника,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25" dirty="0">
                <a:latin typeface="Times New Roman"/>
                <a:cs typeface="Times New Roman"/>
              </a:rPr>
              <a:t>для </a:t>
            </a:r>
            <a:r>
              <a:rPr sz="3200" dirty="0">
                <a:latin typeface="Times New Roman"/>
                <a:cs typeface="Times New Roman"/>
              </a:rPr>
              <a:t>поступления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в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spc="-20" dirty="0">
                <a:latin typeface="Times New Roman"/>
                <a:cs typeface="Times New Roman"/>
              </a:rPr>
              <a:t>ВУЗ)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102" y="1279982"/>
            <a:ext cx="7910195" cy="4415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5430" marR="256540" algn="ctr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2E5796"/>
                </a:solidFill>
                <a:latin typeface="Trebuchet MS"/>
                <a:cs typeface="Trebuchet MS"/>
              </a:rPr>
              <a:t>Результаты</a:t>
            </a:r>
            <a:r>
              <a:rPr sz="3600" spc="-120" dirty="0">
                <a:solidFill>
                  <a:srgbClr val="2E5796"/>
                </a:solidFill>
                <a:latin typeface="Trebuchet MS"/>
                <a:cs typeface="Trebuchet MS"/>
              </a:rPr>
              <a:t> </a:t>
            </a:r>
            <a:r>
              <a:rPr sz="3600" u="sng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Trebuchet MS"/>
                <a:cs typeface="Trebuchet MS"/>
              </a:rPr>
              <a:t>по</a:t>
            </a:r>
            <a:r>
              <a:rPr sz="3600" u="sng" spc="-135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Trebuchet MS"/>
                <a:cs typeface="Trebuchet MS"/>
              </a:rPr>
              <a:t> </a:t>
            </a:r>
            <a:r>
              <a:rPr sz="3600" u="sng" spc="-10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Trebuchet MS"/>
                <a:cs typeface="Trebuchet MS"/>
              </a:rPr>
              <a:t>математике</a:t>
            </a:r>
            <a:r>
              <a:rPr sz="3600" spc="-10" dirty="0">
                <a:solidFill>
                  <a:srgbClr val="2E5796"/>
                </a:solidFill>
                <a:latin typeface="Trebuchet MS"/>
                <a:cs typeface="Trebuchet MS"/>
              </a:rPr>
              <a:t> </a:t>
            </a:r>
            <a:r>
              <a:rPr sz="3600" u="sng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Trebuchet MS"/>
                <a:cs typeface="Trebuchet MS"/>
              </a:rPr>
              <a:t>профильного</a:t>
            </a:r>
            <a:r>
              <a:rPr sz="3600" u="sng" spc="-125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Trebuchet MS"/>
                <a:cs typeface="Trebuchet MS"/>
              </a:rPr>
              <a:t> </a:t>
            </a:r>
            <a:r>
              <a:rPr sz="3600" u="sng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Trebuchet MS"/>
                <a:cs typeface="Trebuchet MS"/>
              </a:rPr>
              <a:t>уровня</a:t>
            </a:r>
            <a:r>
              <a:rPr sz="3600" u="sng" spc="-105" dirty="0">
                <a:solidFill>
                  <a:srgbClr val="2E5796"/>
                </a:solidFill>
                <a:uFill>
                  <a:solidFill>
                    <a:srgbClr val="2E5796"/>
                  </a:solidFill>
                </a:uFill>
                <a:latin typeface="Trebuchet MS"/>
                <a:cs typeface="Trebuchet MS"/>
              </a:rPr>
              <a:t> </a:t>
            </a:r>
            <a:r>
              <a:rPr sz="3600" dirty="0">
                <a:solidFill>
                  <a:srgbClr val="2E5796"/>
                </a:solidFill>
                <a:latin typeface="Trebuchet MS"/>
                <a:cs typeface="Trebuchet MS"/>
              </a:rPr>
              <a:t>признаются</a:t>
            </a:r>
            <a:r>
              <a:rPr sz="3600" spc="-120" dirty="0">
                <a:solidFill>
                  <a:srgbClr val="2E5796"/>
                </a:solidFill>
                <a:latin typeface="Trebuchet MS"/>
                <a:cs typeface="Trebuchet MS"/>
              </a:rPr>
              <a:t> </a:t>
            </a:r>
            <a:r>
              <a:rPr sz="3600" spc="-50" dirty="0">
                <a:solidFill>
                  <a:srgbClr val="2E5796"/>
                </a:solidFill>
                <a:latin typeface="Trebuchet MS"/>
                <a:cs typeface="Trebuchet MS"/>
              </a:rPr>
              <a:t>в</a:t>
            </a:r>
            <a:endParaRPr sz="3600">
              <a:latin typeface="Trebuchet MS"/>
              <a:cs typeface="Trebuchet MS"/>
            </a:endParaRPr>
          </a:p>
          <a:p>
            <a:pPr marL="12700" marR="5080" indent="-1270" algn="ctr">
              <a:lnSpc>
                <a:spcPct val="100000"/>
              </a:lnSpc>
              <a:spcBef>
                <a:spcPts val="5"/>
              </a:spcBef>
            </a:pPr>
            <a:r>
              <a:rPr sz="3600" dirty="0">
                <a:solidFill>
                  <a:srgbClr val="2E5796"/>
                </a:solidFill>
                <a:latin typeface="Trebuchet MS"/>
                <a:cs typeface="Trebuchet MS"/>
              </a:rPr>
              <a:t>качестве</a:t>
            </a:r>
            <a:r>
              <a:rPr sz="3600" spc="-100" dirty="0">
                <a:solidFill>
                  <a:srgbClr val="2E5796"/>
                </a:solidFill>
                <a:latin typeface="Trebuchet MS"/>
                <a:cs typeface="Trebuchet MS"/>
              </a:rPr>
              <a:t> </a:t>
            </a:r>
            <a:r>
              <a:rPr sz="3600" dirty="0">
                <a:solidFill>
                  <a:srgbClr val="2E5796"/>
                </a:solidFill>
                <a:latin typeface="Trebuchet MS"/>
                <a:cs typeface="Trebuchet MS"/>
              </a:rPr>
              <a:t>результатов</a:t>
            </a:r>
            <a:r>
              <a:rPr sz="3600" spc="-95" dirty="0">
                <a:solidFill>
                  <a:srgbClr val="2E5796"/>
                </a:solidFill>
                <a:latin typeface="Trebuchet MS"/>
                <a:cs typeface="Trebuchet MS"/>
              </a:rPr>
              <a:t> </a:t>
            </a:r>
            <a:r>
              <a:rPr sz="3600" dirty="0">
                <a:solidFill>
                  <a:srgbClr val="2E5796"/>
                </a:solidFill>
                <a:latin typeface="Trebuchet MS"/>
                <a:cs typeface="Trebuchet MS"/>
              </a:rPr>
              <a:t>ГИА,</a:t>
            </a:r>
            <a:r>
              <a:rPr sz="3600" spc="-105" dirty="0">
                <a:solidFill>
                  <a:srgbClr val="2E5796"/>
                </a:solidFill>
                <a:latin typeface="Trebuchet MS"/>
                <a:cs typeface="Trebuchet MS"/>
              </a:rPr>
              <a:t> </a:t>
            </a:r>
            <a:r>
              <a:rPr sz="3600" dirty="0">
                <a:solidFill>
                  <a:srgbClr val="2E5796"/>
                </a:solidFill>
                <a:latin typeface="Trebuchet MS"/>
                <a:cs typeface="Trebuchet MS"/>
              </a:rPr>
              <a:t>а</a:t>
            </a:r>
            <a:r>
              <a:rPr sz="3600" spc="-125" dirty="0">
                <a:solidFill>
                  <a:srgbClr val="2E5796"/>
                </a:solidFill>
                <a:latin typeface="Trebuchet MS"/>
                <a:cs typeface="Trebuchet MS"/>
              </a:rPr>
              <a:t> </a:t>
            </a:r>
            <a:r>
              <a:rPr sz="3600" dirty="0">
                <a:solidFill>
                  <a:srgbClr val="2E5796"/>
                </a:solidFill>
                <a:latin typeface="Trebuchet MS"/>
                <a:cs typeface="Trebuchet MS"/>
              </a:rPr>
              <a:t>также</a:t>
            </a:r>
            <a:r>
              <a:rPr sz="3600" spc="-110" dirty="0">
                <a:solidFill>
                  <a:srgbClr val="2E5796"/>
                </a:solidFill>
                <a:latin typeface="Trebuchet MS"/>
                <a:cs typeface="Trebuchet MS"/>
              </a:rPr>
              <a:t> </a:t>
            </a:r>
            <a:r>
              <a:rPr sz="3600" spc="-50" dirty="0">
                <a:solidFill>
                  <a:srgbClr val="2E5796"/>
                </a:solidFill>
                <a:latin typeface="Trebuchet MS"/>
                <a:cs typeface="Trebuchet MS"/>
              </a:rPr>
              <a:t>в </a:t>
            </a:r>
            <a:r>
              <a:rPr sz="3600" dirty="0">
                <a:solidFill>
                  <a:srgbClr val="2E5796"/>
                </a:solidFill>
                <a:latin typeface="Trebuchet MS"/>
                <a:cs typeface="Trebuchet MS"/>
              </a:rPr>
              <a:t>качестве</a:t>
            </a:r>
            <a:r>
              <a:rPr sz="3600" spc="-155" dirty="0">
                <a:solidFill>
                  <a:srgbClr val="2E5796"/>
                </a:solidFill>
                <a:latin typeface="Trebuchet MS"/>
                <a:cs typeface="Trebuchet MS"/>
              </a:rPr>
              <a:t> </a:t>
            </a:r>
            <a:r>
              <a:rPr sz="3600" dirty="0">
                <a:solidFill>
                  <a:srgbClr val="2E5796"/>
                </a:solidFill>
                <a:latin typeface="Trebuchet MS"/>
                <a:cs typeface="Trebuchet MS"/>
              </a:rPr>
              <a:t>результатов</a:t>
            </a:r>
            <a:r>
              <a:rPr sz="3600" spc="-145" dirty="0">
                <a:solidFill>
                  <a:srgbClr val="2E5796"/>
                </a:solidFill>
                <a:latin typeface="Trebuchet MS"/>
                <a:cs typeface="Trebuchet MS"/>
              </a:rPr>
              <a:t> </a:t>
            </a:r>
            <a:r>
              <a:rPr sz="3600" spc="-10" dirty="0">
                <a:solidFill>
                  <a:srgbClr val="2E5796"/>
                </a:solidFill>
                <a:latin typeface="Trebuchet MS"/>
                <a:cs typeface="Trebuchet MS"/>
              </a:rPr>
              <a:t>вступительных </a:t>
            </a:r>
            <a:r>
              <a:rPr sz="3600" dirty="0">
                <a:solidFill>
                  <a:srgbClr val="2E5796"/>
                </a:solidFill>
                <a:latin typeface="Trebuchet MS"/>
                <a:cs typeface="Trebuchet MS"/>
              </a:rPr>
              <a:t>испытаний</a:t>
            </a:r>
            <a:r>
              <a:rPr sz="3600" spc="-110" dirty="0">
                <a:solidFill>
                  <a:srgbClr val="2E5796"/>
                </a:solidFill>
                <a:latin typeface="Trebuchet MS"/>
                <a:cs typeface="Trebuchet MS"/>
              </a:rPr>
              <a:t> </a:t>
            </a:r>
            <a:r>
              <a:rPr sz="3600" dirty="0">
                <a:solidFill>
                  <a:srgbClr val="2E5796"/>
                </a:solidFill>
                <a:latin typeface="Trebuchet MS"/>
                <a:cs typeface="Trebuchet MS"/>
              </a:rPr>
              <a:t>по</a:t>
            </a:r>
            <a:r>
              <a:rPr sz="3600" spc="-105" dirty="0">
                <a:solidFill>
                  <a:srgbClr val="2E5796"/>
                </a:solidFill>
                <a:latin typeface="Trebuchet MS"/>
                <a:cs typeface="Trebuchet MS"/>
              </a:rPr>
              <a:t> </a:t>
            </a:r>
            <a:r>
              <a:rPr sz="3600" dirty="0">
                <a:solidFill>
                  <a:srgbClr val="2E5796"/>
                </a:solidFill>
                <a:latin typeface="Trebuchet MS"/>
                <a:cs typeface="Trebuchet MS"/>
              </a:rPr>
              <a:t>математике</a:t>
            </a:r>
            <a:r>
              <a:rPr sz="3600" spc="-105" dirty="0">
                <a:solidFill>
                  <a:srgbClr val="2E5796"/>
                </a:solidFill>
                <a:latin typeface="Trebuchet MS"/>
                <a:cs typeface="Trebuchet MS"/>
              </a:rPr>
              <a:t> </a:t>
            </a:r>
            <a:r>
              <a:rPr sz="3600" spc="-25" dirty="0">
                <a:solidFill>
                  <a:srgbClr val="2E5796"/>
                </a:solidFill>
                <a:latin typeface="Trebuchet MS"/>
                <a:cs typeface="Trebuchet MS"/>
              </a:rPr>
              <a:t>при</a:t>
            </a:r>
            <a:endParaRPr sz="3600">
              <a:latin typeface="Trebuchet MS"/>
              <a:cs typeface="Trebuchet MS"/>
            </a:endParaRPr>
          </a:p>
          <a:p>
            <a:pPr marL="99060" marR="92710" algn="ctr">
              <a:lnSpc>
                <a:spcPct val="100000"/>
              </a:lnSpc>
            </a:pPr>
            <a:r>
              <a:rPr sz="3600" dirty="0">
                <a:solidFill>
                  <a:srgbClr val="2E5796"/>
                </a:solidFill>
                <a:latin typeface="Trebuchet MS"/>
                <a:cs typeface="Trebuchet MS"/>
              </a:rPr>
              <a:t>приёме</a:t>
            </a:r>
            <a:r>
              <a:rPr sz="3600" spc="-100" dirty="0">
                <a:solidFill>
                  <a:srgbClr val="2E5796"/>
                </a:solidFill>
                <a:latin typeface="Trebuchet MS"/>
                <a:cs typeface="Trebuchet MS"/>
              </a:rPr>
              <a:t> </a:t>
            </a:r>
            <a:r>
              <a:rPr sz="3600" dirty="0">
                <a:solidFill>
                  <a:srgbClr val="2E5796"/>
                </a:solidFill>
                <a:latin typeface="Trebuchet MS"/>
                <a:cs typeface="Trebuchet MS"/>
              </a:rPr>
              <a:t>на</a:t>
            </a:r>
            <a:r>
              <a:rPr sz="3600" spc="-90" dirty="0">
                <a:solidFill>
                  <a:srgbClr val="2E5796"/>
                </a:solidFill>
                <a:latin typeface="Trebuchet MS"/>
                <a:cs typeface="Trebuchet MS"/>
              </a:rPr>
              <a:t> </a:t>
            </a:r>
            <a:r>
              <a:rPr sz="3600" dirty="0">
                <a:solidFill>
                  <a:srgbClr val="2E5796"/>
                </a:solidFill>
                <a:latin typeface="Trebuchet MS"/>
                <a:cs typeface="Trebuchet MS"/>
              </a:rPr>
              <a:t>обучение</a:t>
            </a:r>
            <a:r>
              <a:rPr sz="3600" spc="-75" dirty="0">
                <a:solidFill>
                  <a:srgbClr val="2E5796"/>
                </a:solidFill>
                <a:latin typeface="Trebuchet MS"/>
                <a:cs typeface="Trebuchet MS"/>
              </a:rPr>
              <a:t> </a:t>
            </a:r>
            <a:r>
              <a:rPr sz="3600" dirty="0">
                <a:solidFill>
                  <a:srgbClr val="2E5796"/>
                </a:solidFill>
                <a:latin typeface="Trebuchet MS"/>
                <a:cs typeface="Trebuchet MS"/>
              </a:rPr>
              <a:t>по</a:t>
            </a:r>
            <a:r>
              <a:rPr sz="3600" spc="-100" dirty="0">
                <a:solidFill>
                  <a:srgbClr val="2E5796"/>
                </a:solidFill>
                <a:latin typeface="Trebuchet MS"/>
                <a:cs typeface="Trebuchet MS"/>
              </a:rPr>
              <a:t> </a:t>
            </a:r>
            <a:r>
              <a:rPr sz="3600" spc="-10" dirty="0">
                <a:solidFill>
                  <a:srgbClr val="2E5796"/>
                </a:solidFill>
                <a:latin typeface="Trebuchet MS"/>
                <a:cs typeface="Trebuchet MS"/>
              </a:rPr>
              <a:t>программам </a:t>
            </a:r>
            <a:r>
              <a:rPr sz="3600" dirty="0">
                <a:solidFill>
                  <a:srgbClr val="2E5796"/>
                </a:solidFill>
                <a:latin typeface="Trebuchet MS"/>
                <a:cs typeface="Trebuchet MS"/>
              </a:rPr>
              <a:t>бакалавриата</a:t>
            </a:r>
            <a:r>
              <a:rPr sz="3600" spc="-135" dirty="0">
                <a:solidFill>
                  <a:srgbClr val="2E5796"/>
                </a:solidFill>
                <a:latin typeface="Trebuchet MS"/>
                <a:cs typeface="Trebuchet MS"/>
              </a:rPr>
              <a:t> </a:t>
            </a:r>
            <a:r>
              <a:rPr sz="3600" dirty="0">
                <a:solidFill>
                  <a:srgbClr val="2E5796"/>
                </a:solidFill>
                <a:latin typeface="Trebuchet MS"/>
                <a:cs typeface="Trebuchet MS"/>
              </a:rPr>
              <a:t>и</a:t>
            </a:r>
            <a:r>
              <a:rPr sz="3600" spc="-135" dirty="0">
                <a:solidFill>
                  <a:srgbClr val="2E5796"/>
                </a:solidFill>
                <a:latin typeface="Trebuchet MS"/>
                <a:cs typeface="Trebuchet MS"/>
              </a:rPr>
              <a:t> </a:t>
            </a:r>
            <a:r>
              <a:rPr sz="3600" spc="-10" dirty="0">
                <a:solidFill>
                  <a:srgbClr val="2E5796"/>
                </a:solidFill>
                <a:latin typeface="Trebuchet MS"/>
                <a:cs typeface="Trebuchet MS"/>
              </a:rPr>
              <a:t>программам специалитета</a:t>
            </a:r>
            <a:endParaRPr sz="3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50285" y="686815"/>
            <a:ext cx="30448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E10000"/>
                </a:solidFill>
                <a:latin typeface="Calibri"/>
                <a:cs typeface="Calibri"/>
              </a:rPr>
              <a:t>Уровень</a:t>
            </a:r>
            <a:r>
              <a:rPr sz="3600" spc="-85" dirty="0">
                <a:solidFill>
                  <a:srgbClr val="E10000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E10000"/>
                </a:solidFill>
                <a:latin typeface="Calibri"/>
                <a:cs typeface="Calibri"/>
              </a:rPr>
              <a:t>ЕГЭ</a:t>
            </a:r>
            <a:r>
              <a:rPr sz="3600" spc="-110" dirty="0">
                <a:solidFill>
                  <a:srgbClr val="E10000"/>
                </a:solidFill>
                <a:latin typeface="Calibri"/>
                <a:cs typeface="Calibri"/>
              </a:rPr>
              <a:t> </a:t>
            </a:r>
            <a:r>
              <a:rPr sz="3600" spc="-25" dirty="0">
                <a:solidFill>
                  <a:srgbClr val="E10000"/>
                </a:solidFill>
                <a:latin typeface="Calibri"/>
                <a:cs typeface="Calibri"/>
              </a:rPr>
              <a:t>по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21842" y="1235709"/>
            <a:ext cx="7609205" cy="336931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800100" marR="900430" algn="ctr">
              <a:lnSpc>
                <a:spcPct val="100600"/>
              </a:lnSpc>
              <a:spcBef>
                <a:spcPts val="75"/>
              </a:spcBef>
            </a:pPr>
            <a:r>
              <a:rPr sz="3600" b="1" spc="-10" dirty="0">
                <a:solidFill>
                  <a:srgbClr val="E10000"/>
                </a:solidFill>
                <a:latin typeface="Calibri"/>
                <a:cs typeface="Calibri"/>
              </a:rPr>
              <a:t>математике</a:t>
            </a:r>
            <a:r>
              <a:rPr sz="3600" b="1" spc="-95" dirty="0">
                <a:solidFill>
                  <a:srgbClr val="E10000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E10000"/>
                </a:solidFill>
                <a:latin typeface="Calibri"/>
                <a:cs typeface="Calibri"/>
              </a:rPr>
              <a:t>можно</a:t>
            </a:r>
            <a:r>
              <a:rPr sz="3600" b="1" spc="-70" dirty="0">
                <a:solidFill>
                  <a:srgbClr val="E10000"/>
                </a:solidFill>
                <a:latin typeface="Calibri"/>
                <a:cs typeface="Calibri"/>
              </a:rPr>
              <a:t> </a:t>
            </a:r>
            <a:r>
              <a:rPr sz="3600" b="1" spc="-10" dirty="0">
                <a:solidFill>
                  <a:srgbClr val="E10000"/>
                </a:solidFill>
                <a:latin typeface="Calibri"/>
                <a:cs typeface="Calibri"/>
              </a:rPr>
              <a:t>изменить </a:t>
            </a:r>
            <a:r>
              <a:rPr sz="3600" b="1" dirty="0">
                <a:solidFill>
                  <a:srgbClr val="E10000"/>
                </a:solidFill>
                <a:latin typeface="Calibri"/>
                <a:cs typeface="Calibri"/>
              </a:rPr>
              <a:t>(п.13</a:t>
            </a:r>
            <a:r>
              <a:rPr sz="3600" b="1" spc="-85" dirty="0">
                <a:solidFill>
                  <a:srgbClr val="E10000"/>
                </a:solidFill>
                <a:latin typeface="Calibri"/>
                <a:cs typeface="Calibri"/>
              </a:rPr>
              <a:t> </a:t>
            </a:r>
            <a:r>
              <a:rPr sz="3600" b="1" spc="-10" dirty="0">
                <a:solidFill>
                  <a:srgbClr val="E10000"/>
                </a:solidFill>
                <a:latin typeface="Calibri"/>
                <a:cs typeface="Calibri"/>
              </a:rPr>
              <a:t>Порядка)</a:t>
            </a:r>
            <a:endParaRPr sz="3600">
              <a:latin typeface="Calibri"/>
              <a:cs typeface="Calibri"/>
            </a:endParaRPr>
          </a:p>
          <a:p>
            <a:pPr marL="266700" marR="261620" algn="ctr">
              <a:lnSpc>
                <a:spcPct val="100000"/>
              </a:lnSpc>
              <a:spcBef>
                <a:spcPts val="1780"/>
              </a:spcBef>
            </a:pPr>
            <a:r>
              <a:rPr sz="4400" b="1" spc="-10" dirty="0">
                <a:latin typeface="Calibri"/>
                <a:cs typeface="Calibri"/>
              </a:rPr>
              <a:t>Уважительные</a:t>
            </a:r>
            <a:r>
              <a:rPr sz="4400" b="1" spc="-140" dirty="0">
                <a:latin typeface="Calibri"/>
                <a:cs typeface="Calibri"/>
              </a:rPr>
              <a:t> </a:t>
            </a:r>
            <a:r>
              <a:rPr sz="4400" b="1" dirty="0">
                <a:latin typeface="Calibri"/>
                <a:cs typeface="Calibri"/>
              </a:rPr>
              <a:t>причины</a:t>
            </a:r>
            <a:r>
              <a:rPr sz="4400" b="1" spc="-120" dirty="0">
                <a:latin typeface="Calibri"/>
                <a:cs typeface="Calibri"/>
              </a:rPr>
              <a:t> </a:t>
            </a:r>
            <a:r>
              <a:rPr sz="4400" b="1" spc="-25" dirty="0">
                <a:latin typeface="Calibri"/>
                <a:cs typeface="Calibri"/>
              </a:rPr>
              <a:t>не </a:t>
            </a:r>
            <a:r>
              <a:rPr sz="4400" b="1" dirty="0">
                <a:latin typeface="Calibri"/>
                <a:cs typeface="Calibri"/>
              </a:rPr>
              <a:t>нужны.</a:t>
            </a:r>
            <a:r>
              <a:rPr sz="4400" b="1" spc="-90" dirty="0">
                <a:latin typeface="Calibri"/>
                <a:cs typeface="Calibri"/>
              </a:rPr>
              <a:t> </a:t>
            </a:r>
            <a:r>
              <a:rPr sz="4400" b="1" dirty="0">
                <a:latin typeface="Calibri"/>
                <a:cs typeface="Calibri"/>
              </a:rPr>
              <a:t>Подайте</a:t>
            </a:r>
            <a:r>
              <a:rPr sz="4400" b="1" spc="-95" dirty="0">
                <a:latin typeface="Calibri"/>
                <a:cs typeface="Calibri"/>
              </a:rPr>
              <a:t> </a:t>
            </a:r>
            <a:r>
              <a:rPr sz="4400" b="1" dirty="0">
                <a:latin typeface="Calibri"/>
                <a:cs typeface="Calibri"/>
              </a:rPr>
              <a:t>заявление</a:t>
            </a:r>
            <a:r>
              <a:rPr sz="4400" b="1" spc="-125" dirty="0">
                <a:latin typeface="Calibri"/>
                <a:cs typeface="Calibri"/>
              </a:rPr>
              <a:t> </a:t>
            </a:r>
            <a:r>
              <a:rPr sz="4400" b="1" spc="-50" dirty="0">
                <a:latin typeface="Calibri"/>
                <a:cs typeface="Calibri"/>
              </a:rPr>
              <a:t>в</a:t>
            </a:r>
            <a:endParaRPr sz="4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40"/>
              </a:spcBef>
            </a:pPr>
            <a:r>
              <a:rPr sz="4400" b="1" dirty="0">
                <a:latin typeface="Calibri"/>
                <a:cs typeface="Calibri"/>
              </a:rPr>
              <a:t>ГЭК</a:t>
            </a:r>
            <a:r>
              <a:rPr sz="4400" b="1" spc="-50" dirty="0">
                <a:latin typeface="Calibri"/>
                <a:cs typeface="Calibri"/>
              </a:rPr>
              <a:t> </a:t>
            </a:r>
            <a:r>
              <a:rPr sz="4400" b="1" dirty="0">
                <a:latin typeface="Calibri"/>
                <a:cs typeface="Calibri"/>
              </a:rPr>
              <a:t>за</a:t>
            </a:r>
            <a:r>
              <a:rPr sz="4400" b="1" spc="-45" dirty="0">
                <a:latin typeface="Calibri"/>
                <a:cs typeface="Calibri"/>
              </a:rPr>
              <a:t> </a:t>
            </a:r>
            <a:r>
              <a:rPr sz="4400" b="1" dirty="0">
                <a:latin typeface="Calibri"/>
                <a:cs typeface="Calibri"/>
              </a:rPr>
              <a:t>две</a:t>
            </a:r>
            <a:r>
              <a:rPr sz="4400" b="1" spc="-60" dirty="0">
                <a:latin typeface="Calibri"/>
                <a:cs typeface="Calibri"/>
              </a:rPr>
              <a:t> </a:t>
            </a:r>
            <a:r>
              <a:rPr sz="4400" b="1" dirty="0">
                <a:latin typeface="Calibri"/>
                <a:cs typeface="Calibri"/>
              </a:rPr>
              <a:t>недели</a:t>
            </a:r>
            <a:r>
              <a:rPr sz="4400" b="1" spc="-60" dirty="0">
                <a:latin typeface="Calibri"/>
                <a:cs typeface="Calibri"/>
              </a:rPr>
              <a:t> </a:t>
            </a:r>
            <a:r>
              <a:rPr sz="4400" b="1" dirty="0">
                <a:latin typeface="Calibri"/>
                <a:cs typeface="Calibri"/>
              </a:rPr>
              <a:t>до</a:t>
            </a:r>
            <a:r>
              <a:rPr sz="4400" b="1" spc="-45" dirty="0">
                <a:latin typeface="Calibri"/>
                <a:cs typeface="Calibri"/>
              </a:rPr>
              <a:t> </a:t>
            </a:r>
            <a:r>
              <a:rPr sz="4400" b="1" spc="-10" dirty="0">
                <a:latin typeface="Calibri"/>
                <a:cs typeface="Calibri"/>
              </a:rPr>
              <a:t>экзамена</a:t>
            </a:r>
            <a:endParaRPr sz="4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52500" marR="5080" indent="-940435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Особенности</a:t>
            </a:r>
            <a:r>
              <a:rPr sz="3200" spc="-105" dirty="0"/>
              <a:t> </a:t>
            </a:r>
            <a:r>
              <a:rPr sz="3200" dirty="0"/>
              <a:t>организации</a:t>
            </a:r>
            <a:r>
              <a:rPr sz="3200" spc="-75" dirty="0"/>
              <a:t> </a:t>
            </a:r>
            <a:r>
              <a:rPr sz="3200" dirty="0"/>
              <a:t>ГИА</a:t>
            </a:r>
            <a:r>
              <a:rPr sz="3200" spc="-85" dirty="0"/>
              <a:t> </a:t>
            </a:r>
            <a:r>
              <a:rPr sz="3200" dirty="0"/>
              <a:t>для</a:t>
            </a:r>
            <a:r>
              <a:rPr sz="3200" spc="-70" dirty="0"/>
              <a:t> </a:t>
            </a:r>
            <a:r>
              <a:rPr sz="3200" spc="-10" dirty="0"/>
              <a:t>учащихся </a:t>
            </a:r>
            <a:r>
              <a:rPr sz="3200" dirty="0"/>
              <a:t>с</a:t>
            </a:r>
            <a:r>
              <a:rPr sz="3200" spc="-40" dirty="0"/>
              <a:t> </a:t>
            </a:r>
            <a:r>
              <a:rPr sz="3200" dirty="0"/>
              <a:t>ОВЗ,</a:t>
            </a:r>
            <a:r>
              <a:rPr sz="3200" spc="-35" dirty="0"/>
              <a:t> </a:t>
            </a:r>
            <a:r>
              <a:rPr sz="3200" dirty="0"/>
              <a:t>инвалидов,</a:t>
            </a:r>
            <a:r>
              <a:rPr sz="3200" spc="-35" dirty="0"/>
              <a:t> </a:t>
            </a:r>
            <a:r>
              <a:rPr sz="3200" spc="-20" dirty="0"/>
              <a:t>детей-</a:t>
            </a:r>
            <a:r>
              <a:rPr sz="3200" spc="-10" dirty="0"/>
              <a:t>инвалидов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46303" y="2010536"/>
            <a:ext cx="8197215" cy="3792854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 marR="5715" indent="914400" algn="just">
              <a:lnSpc>
                <a:spcPct val="80000"/>
              </a:lnSpc>
              <a:spcBef>
                <a:spcPts val="675"/>
              </a:spcBef>
            </a:pPr>
            <a:r>
              <a:rPr sz="2400" dirty="0">
                <a:latin typeface="Times New Roman"/>
                <a:cs typeface="Times New Roman"/>
              </a:rPr>
              <a:t>Для</a:t>
            </a:r>
            <a:r>
              <a:rPr sz="2400" spc="3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участников</a:t>
            </a:r>
            <a:r>
              <a:rPr sz="2400" spc="3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</a:t>
            </a:r>
            <a:r>
              <a:rPr sz="2400" spc="3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ОВЗ,</a:t>
            </a:r>
            <a:r>
              <a:rPr sz="2400" spc="35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детей-</a:t>
            </a:r>
            <a:r>
              <a:rPr sz="2400" dirty="0">
                <a:latin typeface="Times New Roman"/>
                <a:cs typeface="Times New Roman"/>
              </a:rPr>
              <a:t>инвалидов</a:t>
            </a:r>
            <a:r>
              <a:rPr sz="2400" spc="3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и</a:t>
            </a:r>
            <a:r>
              <a:rPr sz="2400" spc="35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инвалидов </a:t>
            </a:r>
            <a:r>
              <a:rPr sz="2400" dirty="0">
                <a:latin typeface="Times New Roman"/>
                <a:cs typeface="Times New Roman"/>
              </a:rPr>
              <a:t>организация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и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проведение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экзаменов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осуществляется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учетом </a:t>
            </a:r>
            <a:r>
              <a:rPr sz="2400" dirty="0">
                <a:latin typeface="Times New Roman"/>
                <a:cs typeface="Times New Roman"/>
              </a:rPr>
              <a:t>состояния</a:t>
            </a:r>
            <a:r>
              <a:rPr sz="2400" spc="495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их</a:t>
            </a:r>
            <a:r>
              <a:rPr sz="2400" spc="495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здоровья,</a:t>
            </a:r>
            <a:r>
              <a:rPr sz="2400" spc="495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особенностей</a:t>
            </a:r>
            <a:r>
              <a:rPr sz="2400" spc="500" dirty="0">
                <a:latin typeface="Times New Roman"/>
                <a:cs typeface="Times New Roman"/>
              </a:rPr>
              <a:t>  </a:t>
            </a:r>
            <a:r>
              <a:rPr sz="2400" spc="-10" dirty="0">
                <a:latin typeface="Times New Roman"/>
                <a:cs typeface="Times New Roman"/>
              </a:rPr>
              <a:t>психофизического развития.</a:t>
            </a:r>
            <a:endParaRPr sz="2400">
              <a:latin typeface="Times New Roman"/>
              <a:cs typeface="Times New Roman"/>
            </a:endParaRPr>
          </a:p>
          <a:p>
            <a:pPr marL="12700" marR="5080" indent="914400" algn="just">
              <a:lnSpc>
                <a:spcPct val="79900"/>
              </a:lnSpc>
              <a:spcBef>
                <a:spcPts val="305"/>
              </a:spcBef>
            </a:pPr>
            <a:r>
              <a:rPr sz="2400" dirty="0">
                <a:latin typeface="Times New Roman"/>
                <a:cs typeface="Times New Roman"/>
              </a:rPr>
              <a:t>Для</a:t>
            </a:r>
            <a:r>
              <a:rPr sz="2400" spc="5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создания</a:t>
            </a:r>
            <a:r>
              <a:rPr sz="2400" spc="5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условий</a:t>
            </a:r>
            <a:r>
              <a:rPr sz="2400" spc="5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и</a:t>
            </a:r>
            <a:r>
              <a:rPr sz="2400" spc="5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(или)</a:t>
            </a:r>
            <a:r>
              <a:rPr sz="2400" spc="5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специальных</a:t>
            </a:r>
            <a:r>
              <a:rPr sz="2400" spc="53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условий </a:t>
            </a:r>
            <a:r>
              <a:rPr sz="2400" dirty="0">
                <a:latin typeface="Times New Roman"/>
                <a:cs typeface="Times New Roman"/>
              </a:rPr>
              <a:t>при</a:t>
            </a:r>
            <a:r>
              <a:rPr sz="2400" spc="440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проведении</a:t>
            </a:r>
            <a:r>
              <a:rPr sz="2400" spc="445" dirty="0">
                <a:latin typeface="Times New Roman"/>
                <a:cs typeface="Times New Roman"/>
              </a:rPr>
              <a:t>  </a:t>
            </a:r>
            <a:r>
              <a:rPr sz="2400" spc="-25" dirty="0">
                <a:latin typeface="Times New Roman"/>
                <a:cs typeface="Times New Roman"/>
              </a:rPr>
              <a:t>ГИА-</a:t>
            </a:r>
            <a:r>
              <a:rPr sz="2400" dirty="0">
                <a:latin typeface="Times New Roman"/>
                <a:cs typeface="Times New Roman"/>
              </a:rPr>
              <a:t>11</a:t>
            </a:r>
            <a:r>
              <a:rPr sz="2400" spc="434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и</a:t>
            </a:r>
            <a:r>
              <a:rPr sz="2400" spc="440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(или)</a:t>
            </a:r>
            <a:r>
              <a:rPr sz="2400" spc="450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итогового</a:t>
            </a:r>
            <a:r>
              <a:rPr sz="2400" spc="440" dirty="0">
                <a:latin typeface="Times New Roman"/>
                <a:cs typeface="Times New Roman"/>
              </a:rPr>
              <a:t>  </a:t>
            </a:r>
            <a:r>
              <a:rPr sz="2400" spc="-10" dirty="0">
                <a:latin typeface="Times New Roman"/>
                <a:cs typeface="Times New Roman"/>
              </a:rPr>
              <a:t>сочинения </a:t>
            </a:r>
            <a:r>
              <a:rPr sz="2400" dirty="0">
                <a:latin typeface="Times New Roman"/>
                <a:cs typeface="Times New Roman"/>
              </a:rPr>
              <a:t>(изложения)</a:t>
            </a:r>
            <a:r>
              <a:rPr sz="2400" spc="575" dirty="0">
                <a:latin typeface="Times New Roman"/>
                <a:cs typeface="Times New Roman"/>
              </a:rPr>
              <a:t>   </a:t>
            </a:r>
            <a:r>
              <a:rPr sz="2400" dirty="0">
                <a:latin typeface="Times New Roman"/>
                <a:cs typeface="Times New Roman"/>
              </a:rPr>
              <a:t>участникам</a:t>
            </a:r>
            <a:r>
              <a:rPr sz="2400" spc="585" dirty="0">
                <a:latin typeface="Times New Roman"/>
                <a:cs typeface="Times New Roman"/>
              </a:rPr>
              <a:t>   </a:t>
            </a:r>
            <a:r>
              <a:rPr sz="2400" spc="-20" dirty="0">
                <a:latin typeface="Times New Roman"/>
                <a:cs typeface="Times New Roman"/>
              </a:rPr>
              <a:t>ГИА-</a:t>
            </a:r>
            <a:r>
              <a:rPr sz="2400" dirty="0">
                <a:latin typeface="Times New Roman"/>
                <a:cs typeface="Times New Roman"/>
              </a:rPr>
              <a:t>11</a:t>
            </a:r>
            <a:r>
              <a:rPr sz="2400" spc="585" dirty="0">
                <a:latin typeface="Times New Roman"/>
                <a:cs typeface="Times New Roman"/>
              </a:rPr>
              <a:t>   </a:t>
            </a:r>
            <a:r>
              <a:rPr sz="2400" dirty="0">
                <a:latin typeface="Times New Roman"/>
                <a:cs typeface="Times New Roman"/>
              </a:rPr>
              <a:t>с</a:t>
            </a:r>
            <a:r>
              <a:rPr sz="2400" spc="580" dirty="0">
                <a:latin typeface="Times New Roman"/>
                <a:cs typeface="Times New Roman"/>
              </a:rPr>
              <a:t>   </a:t>
            </a:r>
            <a:r>
              <a:rPr sz="2400" spc="-10" dirty="0">
                <a:latin typeface="Times New Roman"/>
                <a:cs typeface="Times New Roman"/>
              </a:rPr>
              <a:t>ограниченными </a:t>
            </a:r>
            <a:r>
              <a:rPr sz="2400" dirty="0">
                <a:latin typeface="Times New Roman"/>
                <a:cs typeface="Times New Roman"/>
              </a:rPr>
              <a:t>возможностями</a:t>
            </a:r>
            <a:r>
              <a:rPr sz="2400" spc="9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здоровья,</a:t>
            </a:r>
            <a:r>
              <a:rPr sz="2400" spc="9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детям-</a:t>
            </a:r>
            <a:r>
              <a:rPr sz="2400" dirty="0">
                <a:latin typeface="Times New Roman"/>
                <a:cs typeface="Times New Roman"/>
              </a:rPr>
              <a:t>инвалидам</a:t>
            </a:r>
            <a:r>
              <a:rPr sz="2400" spc="10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или</a:t>
            </a:r>
            <a:r>
              <a:rPr sz="2400" spc="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инвалидам,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и </a:t>
            </a:r>
            <a:r>
              <a:rPr sz="2400" dirty="0">
                <a:latin typeface="Times New Roman"/>
                <a:cs typeface="Times New Roman"/>
              </a:rPr>
              <a:t>(или)</a:t>
            </a:r>
            <a:r>
              <a:rPr sz="2400" spc="43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их</a:t>
            </a:r>
            <a:r>
              <a:rPr sz="2400" spc="4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родителям</a:t>
            </a:r>
            <a:r>
              <a:rPr sz="2400" spc="4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(законным</a:t>
            </a:r>
            <a:r>
              <a:rPr sz="2400" spc="4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представителям)</a:t>
            </a:r>
            <a:r>
              <a:rPr sz="2400" spc="44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необходимо </a:t>
            </a:r>
            <a:r>
              <a:rPr sz="2400" dirty="0">
                <a:latin typeface="Times New Roman"/>
                <a:cs typeface="Times New Roman"/>
              </a:rPr>
              <a:t>при</a:t>
            </a:r>
            <a:r>
              <a:rPr sz="2400" spc="90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подаче</a:t>
            </a:r>
            <a:r>
              <a:rPr sz="2400" spc="100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заявления</a:t>
            </a:r>
            <a:r>
              <a:rPr sz="2400" spc="95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предоставить:</a:t>
            </a:r>
            <a:r>
              <a:rPr sz="2400" spc="100" dirty="0">
                <a:latin typeface="Times New Roman"/>
                <a:cs typeface="Times New Roman"/>
              </a:rPr>
              <a:t> 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справку</a:t>
            </a:r>
            <a:r>
              <a:rPr sz="2800" b="1" u="sng" spc="8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МСЭ</a:t>
            </a:r>
            <a:r>
              <a:rPr sz="2800" b="1" u="sng" spc="8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2800" b="1" u="sng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об</a:t>
            </a:r>
            <a:r>
              <a:rPr sz="2800" b="1" spc="-25" dirty="0">
                <a:latin typeface="Times New Roman"/>
                <a:cs typeface="Times New Roman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установлении</a:t>
            </a:r>
            <a:r>
              <a:rPr sz="2800" b="1" u="sng" spc="5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инвалидности</a:t>
            </a:r>
            <a:r>
              <a:rPr sz="2800" b="1" u="sng" spc="5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</a:t>
            </a:r>
            <a:r>
              <a:rPr sz="2800" b="1" u="sng" spc="5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(или)</a:t>
            </a:r>
            <a:r>
              <a:rPr sz="2800" b="1" u="sng" spc="5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заключение</a:t>
            </a:r>
            <a:r>
              <a:rPr sz="2800" b="1" spc="-10" dirty="0">
                <a:latin typeface="Times New Roman"/>
                <a:cs typeface="Times New Roman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ПМПК</a:t>
            </a:r>
            <a:r>
              <a:rPr sz="2800" b="1" u="sng" spc="-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</a:t>
            </a:r>
            <a:r>
              <a:rPr sz="2800" b="1" u="sng" spc="-7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создании</a:t>
            </a:r>
            <a:r>
              <a:rPr sz="2800" b="1" u="sng" spc="-6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условий</a:t>
            </a:r>
            <a:r>
              <a:rPr sz="2800" b="1" u="sng" spc="-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при</a:t>
            </a:r>
            <a:r>
              <a:rPr sz="2800" b="1" u="sng" spc="-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проведении</a:t>
            </a:r>
            <a:r>
              <a:rPr sz="2800" b="1" u="sng" spc="-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ГИА.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7794" y="875791"/>
            <a:ext cx="833945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rebuchet MS"/>
                <a:cs typeface="Trebuchet MS"/>
              </a:rPr>
              <a:t>Наличие</a:t>
            </a:r>
            <a:r>
              <a:rPr sz="2400" spc="-12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справки,</a:t>
            </a:r>
            <a:r>
              <a:rPr sz="2400" spc="-12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подтверждающей</a:t>
            </a:r>
            <a:r>
              <a:rPr sz="2400" spc="-114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инвалидность</a:t>
            </a:r>
            <a:r>
              <a:rPr sz="2400" spc="-130" dirty="0">
                <a:latin typeface="Trebuchet MS"/>
                <a:cs typeface="Trebuchet MS"/>
              </a:rPr>
              <a:t> </a:t>
            </a:r>
            <a:r>
              <a:rPr sz="2400" spc="-20" dirty="0">
                <a:latin typeface="Trebuchet MS"/>
                <a:cs typeface="Trebuchet MS"/>
              </a:rPr>
              <a:t>(для </a:t>
            </a:r>
            <a:r>
              <a:rPr sz="2400" spc="-10" dirty="0">
                <a:latin typeface="Trebuchet MS"/>
                <a:cs typeface="Trebuchet MS"/>
              </a:rPr>
              <a:t>детей-</a:t>
            </a:r>
            <a:r>
              <a:rPr sz="2400" dirty="0">
                <a:latin typeface="Trebuchet MS"/>
                <a:cs typeface="Trebuchet MS"/>
              </a:rPr>
              <a:t>инвалидов</a:t>
            </a:r>
            <a:r>
              <a:rPr sz="2400" spc="-4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и</a:t>
            </a:r>
            <a:r>
              <a:rPr sz="2400" spc="-4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инвалидов)</a:t>
            </a:r>
            <a:r>
              <a:rPr sz="2400" spc="-4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или</a:t>
            </a:r>
            <a:r>
              <a:rPr sz="2400" spc="-4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копии</a:t>
            </a:r>
            <a:r>
              <a:rPr sz="2400" spc="-4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заключения </a:t>
            </a:r>
            <a:r>
              <a:rPr sz="2400" dirty="0">
                <a:latin typeface="Trebuchet MS"/>
                <a:cs typeface="Trebuchet MS"/>
              </a:rPr>
              <a:t>ПМПК</a:t>
            </a:r>
            <a:r>
              <a:rPr sz="2400" spc="-5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о</a:t>
            </a:r>
            <a:r>
              <a:rPr sz="2400" spc="-4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создании</a:t>
            </a:r>
            <a:r>
              <a:rPr sz="2400" spc="-5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условий</a:t>
            </a:r>
            <a:r>
              <a:rPr sz="2400" spc="-5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при</a:t>
            </a:r>
            <a:r>
              <a:rPr sz="2400" spc="-4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проведении</a:t>
            </a:r>
            <a:r>
              <a:rPr sz="2400" spc="-7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ГИА</a:t>
            </a:r>
            <a:r>
              <a:rPr sz="2400" spc="-50" dirty="0">
                <a:latin typeface="Trebuchet MS"/>
                <a:cs typeface="Trebuchet MS"/>
              </a:rPr>
              <a:t> </a:t>
            </a:r>
            <a:r>
              <a:rPr sz="2400" spc="-20" dirty="0">
                <a:latin typeface="Trebuchet MS"/>
                <a:cs typeface="Trebuchet MS"/>
              </a:rPr>
              <a:t>(для</a:t>
            </a:r>
            <a:endParaRPr sz="2400">
              <a:latin typeface="Trebuchet MS"/>
              <a:cs typeface="Trebuchet MS"/>
            </a:endParaRPr>
          </a:p>
          <a:p>
            <a:pPr marL="635" algn="ctr">
              <a:lnSpc>
                <a:spcPct val="100000"/>
              </a:lnSpc>
            </a:pPr>
            <a:r>
              <a:rPr sz="2400" dirty="0">
                <a:latin typeface="Trebuchet MS"/>
                <a:cs typeface="Trebuchet MS"/>
              </a:rPr>
              <a:t>участников</a:t>
            </a:r>
            <a:r>
              <a:rPr sz="2400" spc="-2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с</a:t>
            </a:r>
            <a:r>
              <a:rPr sz="2400" spc="-1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ОВЗ)</a:t>
            </a:r>
            <a:r>
              <a:rPr sz="2400" spc="-1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обеспечивает</a:t>
            </a:r>
            <a:r>
              <a:rPr sz="2400" spc="-4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участнику</a:t>
            </a:r>
            <a:r>
              <a:rPr sz="2400" spc="-10" dirty="0">
                <a:latin typeface="Trebuchet MS"/>
                <a:cs typeface="Trebuchet MS"/>
              </a:rPr>
              <a:t> </a:t>
            </a:r>
            <a:r>
              <a:rPr sz="2400" spc="-25" dirty="0">
                <a:latin typeface="Trebuchet MS"/>
                <a:cs typeface="Trebuchet MS"/>
              </a:rPr>
              <a:t>ГИА-11:</a:t>
            </a:r>
            <a:endParaRPr sz="2400">
              <a:latin typeface="Trebuchet MS"/>
              <a:cs typeface="Trebuchet MS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749223" y="2486532"/>
          <a:ext cx="7560945" cy="39579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60945"/>
              </a:tblGrid>
              <a:tr h="663575">
                <a:tc>
                  <a:txBody>
                    <a:bodyPr/>
                    <a:lstStyle/>
                    <a:p>
                      <a:pPr marL="2727325" marR="267970" indent="-24542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изменение</a:t>
                      </a:r>
                      <a:r>
                        <a:rPr sz="18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формы</a:t>
                      </a:r>
                      <a:r>
                        <a:rPr sz="18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сдачи</a:t>
                      </a:r>
                      <a:r>
                        <a:rPr sz="1800" b="1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экзаменов</a:t>
                      </a:r>
                      <a:r>
                        <a:rPr sz="18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(ГВЭ),</a:t>
                      </a:r>
                      <a:r>
                        <a:rPr sz="18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проведение</a:t>
                      </a:r>
                      <a:r>
                        <a:rPr sz="18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ГВЭ</a:t>
                      </a:r>
                      <a:r>
                        <a:rPr sz="18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800" b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устной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форме</a:t>
                      </a:r>
                      <a:r>
                        <a:rPr sz="18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(по</a:t>
                      </a:r>
                      <a:r>
                        <a:rPr sz="18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желанию)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3E9EE"/>
                    </a:solidFill>
                  </a:tcPr>
                </a:tc>
              </a:tr>
              <a:tr h="663575">
                <a:tc>
                  <a:txBody>
                    <a:bodyPr/>
                    <a:lstStyle/>
                    <a:p>
                      <a:pPr marL="3377565" marR="189230" indent="-318135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dirty="0">
                          <a:latin typeface="Times New Roman"/>
                          <a:cs typeface="Times New Roman"/>
                        </a:rPr>
                        <a:t>увеличение</a:t>
                      </a:r>
                      <a:r>
                        <a:rPr sz="1800" b="1" spc="-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продолжительности</a:t>
                      </a:r>
                      <a:r>
                        <a:rPr sz="18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20" dirty="0">
                          <a:latin typeface="Times New Roman"/>
                          <a:cs typeface="Times New Roman"/>
                        </a:rPr>
                        <a:t>итогового</a:t>
                      </a:r>
                      <a:r>
                        <a:rPr sz="1800" b="1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сочинения</a:t>
                      </a:r>
                      <a:r>
                        <a:rPr sz="1800" b="1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(изложения)</a:t>
                      </a:r>
                      <a:r>
                        <a:rPr sz="1800" b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25" dirty="0">
                          <a:latin typeface="Times New Roman"/>
                          <a:cs typeface="Times New Roman"/>
                        </a:rPr>
                        <a:t>на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1,5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20" dirty="0">
                          <a:latin typeface="Times New Roman"/>
                          <a:cs typeface="Times New Roman"/>
                        </a:rPr>
                        <a:t>часа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2149475" marR="436245" indent="-1707514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dirty="0">
                          <a:latin typeface="Times New Roman"/>
                          <a:cs typeface="Times New Roman"/>
                        </a:rPr>
                        <a:t>увеличение</a:t>
                      </a:r>
                      <a:r>
                        <a:rPr sz="1800" b="1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продолжительности</a:t>
                      </a:r>
                      <a:r>
                        <a:rPr sz="18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экзаменов</a:t>
                      </a:r>
                      <a:r>
                        <a:rPr sz="1800" b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800" b="1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соответствующим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учебным</a:t>
                      </a:r>
                      <a:r>
                        <a:rPr sz="1800" b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предметам</a:t>
                      </a:r>
                      <a:r>
                        <a:rPr sz="18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8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1,5</a:t>
                      </a:r>
                      <a:r>
                        <a:rPr sz="18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20" dirty="0">
                          <a:latin typeface="Times New Roman"/>
                          <a:cs typeface="Times New Roman"/>
                        </a:rPr>
                        <a:t>часа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</a:tr>
              <a:tr h="6635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dirty="0">
                          <a:latin typeface="Times New Roman"/>
                          <a:cs typeface="Times New Roman"/>
                        </a:rPr>
                        <a:t>увеличение</a:t>
                      </a:r>
                      <a:r>
                        <a:rPr sz="1800" b="1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продолжительности</a:t>
                      </a:r>
                      <a:r>
                        <a:rPr sz="18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ЕГЭ</a:t>
                      </a:r>
                      <a:r>
                        <a:rPr sz="1800" b="1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800" b="1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иностранным</a:t>
                      </a:r>
                      <a:r>
                        <a:rPr sz="18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языкам</a:t>
                      </a:r>
                      <a:r>
                        <a:rPr sz="1800" b="1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(раздел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spc="-25" dirty="0">
                          <a:latin typeface="Times New Roman"/>
                          <a:cs typeface="Times New Roman"/>
                        </a:rPr>
                        <a:t>«Говорение»)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 -</a:t>
                      </a:r>
                      <a:r>
                        <a:rPr sz="18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8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30</a:t>
                      </a:r>
                      <a:r>
                        <a:rPr sz="18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минут)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</a:tr>
              <a:tr h="663575">
                <a:tc>
                  <a:txBody>
                    <a:bodyPr/>
                    <a:lstStyle/>
                    <a:p>
                      <a:pPr marL="349250" marR="343535" indent="7302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организация</a:t>
                      </a:r>
                      <a:r>
                        <a:rPr sz="18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питания</a:t>
                      </a:r>
                      <a:r>
                        <a:rPr sz="18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перерывов</a:t>
                      </a:r>
                      <a:r>
                        <a:rPr sz="18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800" b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проведения</a:t>
                      </a:r>
                      <a:r>
                        <a:rPr sz="18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необходимых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лечебных</a:t>
                      </a:r>
                      <a:r>
                        <a:rPr sz="1800" b="1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b="1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профилактических</a:t>
                      </a:r>
                      <a:r>
                        <a:rPr sz="18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мероприятий</a:t>
                      </a:r>
                      <a:r>
                        <a:rPr sz="18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(при</a:t>
                      </a:r>
                      <a:r>
                        <a:rPr sz="1800" b="1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необходимости)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</a:tr>
              <a:tr h="663575">
                <a:tc>
                  <a:txBody>
                    <a:bodyPr/>
                    <a:lstStyle/>
                    <a:p>
                      <a:pPr marL="1692275" marR="128270" indent="-15017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беспрепятственный</a:t>
                      </a:r>
                      <a:r>
                        <a:rPr sz="18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доступ</a:t>
                      </a:r>
                      <a:r>
                        <a:rPr sz="18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8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25" dirty="0">
                          <a:latin typeface="Times New Roman"/>
                          <a:cs typeface="Times New Roman"/>
                        </a:rPr>
                        <a:t>аудиторию,</a:t>
                      </a:r>
                      <a:r>
                        <a:rPr sz="18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иные</a:t>
                      </a:r>
                      <a:r>
                        <a:rPr sz="18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помещения;</a:t>
                      </a:r>
                      <a:r>
                        <a:rPr sz="18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аудитория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8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первом</a:t>
                      </a:r>
                      <a:r>
                        <a:rPr sz="18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этаже</a:t>
                      </a:r>
                      <a:r>
                        <a:rPr sz="18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8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отсутствии</a:t>
                      </a:r>
                      <a:r>
                        <a:rPr sz="18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лифтов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9986" y="609981"/>
            <a:ext cx="8314690" cy="940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2E5796"/>
                </a:solidFill>
                <a:latin typeface="Times New Roman"/>
                <a:cs typeface="Times New Roman"/>
              </a:rPr>
              <a:t>Наличие</a:t>
            </a:r>
            <a:r>
              <a:rPr sz="2000" b="1" spc="-60" dirty="0">
                <a:solidFill>
                  <a:srgbClr val="2E5796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2E5796"/>
                </a:solidFill>
                <a:latin typeface="Times New Roman"/>
                <a:cs typeface="Times New Roman"/>
              </a:rPr>
              <a:t>копии</a:t>
            </a:r>
            <a:r>
              <a:rPr sz="2000" b="1" spc="-45" dirty="0">
                <a:solidFill>
                  <a:srgbClr val="2E5796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2E5796"/>
                </a:solidFill>
                <a:latin typeface="Times New Roman"/>
                <a:cs typeface="Times New Roman"/>
              </a:rPr>
              <a:t>заключения</a:t>
            </a:r>
            <a:r>
              <a:rPr sz="2000" b="1" spc="-60" dirty="0">
                <a:solidFill>
                  <a:srgbClr val="2E5796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2E5796"/>
                </a:solidFill>
                <a:latin typeface="Times New Roman"/>
                <a:cs typeface="Times New Roman"/>
              </a:rPr>
              <a:t>ПМПК</a:t>
            </a:r>
            <a:r>
              <a:rPr sz="2000" b="1" spc="-50" dirty="0">
                <a:solidFill>
                  <a:srgbClr val="2E5796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2E5796"/>
                </a:solidFill>
                <a:latin typeface="Times New Roman"/>
                <a:cs typeface="Times New Roman"/>
              </a:rPr>
              <a:t>о</a:t>
            </a:r>
            <a:r>
              <a:rPr sz="2000" b="1" spc="-25" dirty="0">
                <a:solidFill>
                  <a:srgbClr val="2E5796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2E5796"/>
                </a:solidFill>
                <a:latin typeface="Times New Roman"/>
                <a:cs typeface="Times New Roman"/>
              </a:rPr>
              <a:t>создании</a:t>
            </a:r>
            <a:r>
              <a:rPr sz="2000" b="1" spc="-45" dirty="0">
                <a:solidFill>
                  <a:srgbClr val="2E5796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2E5796"/>
                </a:solidFill>
                <a:latin typeface="Times New Roman"/>
                <a:cs typeface="Times New Roman"/>
              </a:rPr>
              <a:t>условий</a:t>
            </a:r>
            <a:r>
              <a:rPr sz="2000" b="1" spc="-60" dirty="0">
                <a:solidFill>
                  <a:srgbClr val="2E5796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2E5796"/>
                </a:solidFill>
                <a:latin typeface="Times New Roman"/>
                <a:cs typeface="Times New Roman"/>
              </a:rPr>
              <a:t>при</a:t>
            </a:r>
            <a:r>
              <a:rPr sz="2000" b="1" spc="-35" dirty="0">
                <a:solidFill>
                  <a:srgbClr val="2E5796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2E5796"/>
                </a:solidFill>
                <a:latin typeface="Times New Roman"/>
                <a:cs typeface="Times New Roman"/>
              </a:rPr>
              <a:t>проведении </a:t>
            </a:r>
            <a:r>
              <a:rPr sz="2000" b="1" dirty="0">
                <a:solidFill>
                  <a:srgbClr val="2E5796"/>
                </a:solidFill>
                <a:latin typeface="Times New Roman"/>
                <a:cs typeface="Times New Roman"/>
              </a:rPr>
              <a:t>ГИА</a:t>
            </a:r>
            <a:r>
              <a:rPr sz="2000" b="1" spc="-60" dirty="0">
                <a:solidFill>
                  <a:srgbClr val="2E5796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2E5796"/>
                </a:solidFill>
                <a:latin typeface="Times New Roman"/>
                <a:cs typeface="Times New Roman"/>
              </a:rPr>
              <a:t>дополнительно</a:t>
            </a:r>
            <a:r>
              <a:rPr sz="2000" b="1" spc="-85" dirty="0">
                <a:solidFill>
                  <a:srgbClr val="2E5796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2E5796"/>
                </a:solidFill>
                <a:latin typeface="Times New Roman"/>
                <a:cs typeface="Times New Roman"/>
              </a:rPr>
              <a:t>обеспечивает</a:t>
            </a:r>
            <a:r>
              <a:rPr sz="2000" b="1" spc="-85" dirty="0">
                <a:solidFill>
                  <a:srgbClr val="2E5796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2E5796"/>
                </a:solidFill>
                <a:latin typeface="Times New Roman"/>
                <a:cs typeface="Times New Roman"/>
              </a:rPr>
              <a:t>участнику</a:t>
            </a:r>
            <a:r>
              <a:rPr sz="2000" b="1" spc="-70" dirty="0">
                <a:solidFill>
                  <a:srgbClr val="2E5796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2E5796"/>
                </a:solidFill>
                <a:latin typeface="Times New Roman"/>
                <a:cs typeface="Times New Roman"/>
              </a:rPr>
              <a:t>ГИА-</a:t>
            </a:r>
            <a:r>
              <a:rPr sz="2000" b="1" spc="-20" dirty="0">
                <a:solidFill>
                  <a:srgbClr val="2E5796"/>
                </a:solidFill>
                <a:latin typeface="Times New Roman"/>
                <a:cs typeface="Times New Roman"/>
              </a:rPr>
              <a:t>11</a:t>
            </a:r>
            <a:r>
              <a:rPr sz="2000" b="1" spc="-95" dirty="0">
                <a:solidFill>
                  <a:srgbClr val="2E5796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2E5796"/>
                </a:solidFill>
                <a:latin typeface="Times New Roman"/>
                <a:cs typeface="Times New Roman"/>
              </a:rPr>
              <a:t>создание</a:t>
            </a:r>
            <a:endParaRPr sz="200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</a:pPr>
            <a:r>
              <a:rPr sz="2000" b="1" dirty="0">
                <a:solidFill>
                  <a:srgbClr val="2E5796"/>
                </a:solidFill>
                <a:latin typeface="Times New Roman"/>
                <a:cs typeface="Times New Roman"/>
              </a:rPr>
              <a:t>следующих</a:t>
            </a:r>
            <a:r>
              <a:rPr sz="2000" b="1" spc="-70" dirty="0">
                <a:solidFill>
                  <a:srgbClr val="2E5796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2E5796"/>
                </a:solidFill>
                <a:latin typeface="Times New Roman"/>
                <a:cs typeface="Times New Roman"/>
              </a:rPr>
              <a:t>специальных</a:t>
            </a:r>
            <a:r>
              <a:rPr sz="2000" b="1" spc="-55" dirty="0">
                <a:solidFill>
                  <a:srgbClr val="2E5796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2E5796"/>
                </a:solidFill>
                <a:latin typeface="Times New Roman"/>
                <a:cs typeface="Times New Roman"/>
              </a:rPr>
              <a:t>условий</a:t>
            </a:r>
            <a:r>
              <a:rPr sz="2000" b="1" spc="-75" dirty="0">
                <a:solidFill>
                  <a:srgbClr val="2E5796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2E5796"/>
                </a:solidFill>
                <a:latin typeface="Times New Roman"/>
                <a:cs typeface="Times New Roman"/>
              </a:rPr>
              <a:t>проведения</a:t>
            </a:r>
            <a:r>
              <a:rPr sz="2000" b="1" spc="-40" dirty="0">
                <a:solidFill>
                  <a:srgbClr val="2E5796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2E5796"/>
                </a:solidFill>
                <a:latin typeface="Times New Roman"/>
                <a:cs typeface="Times New Roman"/>
              </a:rPr>
              <a:t>экзамена:</a:t>
            </a:r>
            <a:endParaRPr sz="20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17182" y="1622425"/>
          <a:ext cx="8496935" cy="48450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96935"/>
              </a:tblGrid>
              <a:tr h="639445">
                <a:tc>
                  <a:txBody>
                    <a:bodyPr/>
                    <a:lstStyle/>
                    <a:p>
                      <a:pPr marL="612775" marR="603885" indent="304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dirty="0">
                          <a:latin typeface="Times New Roman"/>
                          <a:cs typeface="Times New Roman"/>
                        </a:rPr>
                        <a:t>присутствие</a:t>
                      </a:r>
                      <a:r>
                        <a:rPr sz="18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ассистента,</a:t>
                      </a:r>
                      <a:r>
                        <a:rPr sz="18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привлечение</a:t>
                      </a:r>
                      <a:r>
                        <a:rPr sz="18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800" b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25" dirty="0">
                          <a:latin typeface="Times New Roman"/>
                          <a:cs typeface="Times New Roman"/>
                        </a:rPr>
                        <a:t>необходимости</a:t>
                      </a:r>
                      <a:r>
                        <a:rPr sz="18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ассистента- сурдопереводчика</a:t>
                      </a:r>
                      <a:r>
                        <a:rPr sz="1800" b="1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(для</a:t>
                      </a:r>
                      <a:r>
                        <a:rPr sz="18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глухих</a:t>
                      </a:r>
                      <a:r>
                        <a:rPr sz="1800" b="1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b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слабослышащих</a:t>
                      </a:r>
                      <a:r>
                        <a:rPr sz="18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участников</a:t>
                      </a:r>
                      <a:r>
                        <a:rPr sz="18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ГИА-</a:t>
                      </a:r>
                      <a:r>
                        <a:rPr sz="1800" b="1" spc="-25" dirty="0">
                          <a:latin typeface="Times New Roman"/>
                          <a:cs typeface="Times New Roman"/>
                        </a:rPr>
                        <a:t>11)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dirty="0">
                          <a:latin typeface="Times New Roman"/>
                          <a:cs typeface="Times New Roman"/>
                        </a:rPr>
                        <a:t>выполнение</a:t>
                      </a:r>
                      <a:r>
                        <a:rPr sz="1800" b="1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письменной</a:t>
                      </a:r>
                      <a:r>
                        <a:rPr sz="1800" b="1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экзаменационной</a:t>
                      </a:r>
                      <a:r>
                        <a:rPr sz="1800" b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работы</a:t>
                      </a:r>
                      <a:r>
                        <a:rPr sz="1800" b="1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800" b="1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компьютере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dirty="0">
                          <a:latin typeface="Times New Roman"/>
                          <a:cs typeface="Times New Roman"/>
                        </a:rPr>
                        <a:t>(по</a:t>
                      </a:r>
                      <a:r>
                        <a:rPr sz="18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желанию)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обеспечение</a:t>
                      </a:r>
                      <a:r>
                        <a:rPr sz="18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30" dirty="0">
                          <a:latin typeface="Times New Roman"/>
                          <a:cs typeface="Times New Roman"/>
                        </a:rPr>
                        <a:t>аудиторий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увеличительными</a:t>
                      </a:r>
                      <a:r>
                        <a:rPr sz="18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устройствами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</a:tr>
              <a:tr h="639445">
                <a:tc>
                  <a:txBody>
                    <a:bodyPr/>
                    <a:lstStyle/>
                    <a:p>
                      <a:pPr marL="2164080" marR="1148080" indent="-1010919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индивидуальное</a:t>
                      </a:r>
                      <a:r>
                        <a:rPr sz="18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равномерное</a:t>
                      </a:r>
                      <a:r>
                        <a:rPr sz="18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освещение</a:t>
                      </a:r>
                      <a:r>
                        <a:rPr sz="18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sz="18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менее</a:t>
                      </a:r>
                      <a:r>
                        <a:rPr sz="18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300</a:t>
                      </a:r>
                      <a:r>
                        <a:rPr sz="18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20" dirty="0">
                          <a:latin typeface="Times New Roman"/>
                          <a:cs typeface="Times New Roman"/>
                        </a:rPr>
                        <a:t>люкс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(для</a:t>
                      </a:r>
                      <a:r>
                        <a:rPr sz="1800" b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слабовидящих</a:t>
                      </a:r>
                      <a:r>
                        <a:rPr sz="18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участников</a:t>
                      </a:r>
                      <a:r>
                        <a:rPr sz="18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20" dirty="0">
                          <a:latin typeface="Times New Roman"/>
                          <a:cs typeface="Times New Roman"/>
                        </a:rPr>
                        <a:t>ГИА-</a:t>
                      </a:r>
                      <a:r>
                        <a:rPr sz="1800" b="1" spc="-25" dirty="0">
                          <a:latin typeface="Times New Roman"/>
                          <a:cs typeface="Times New Roman"/>
                        </a:rPr>
                        <a:t>11)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копирование</a:t>
                      </a:r>
                      <a:r>
                        <a:rPr sz="18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экзаменационных</a:t>
                      </a:r>
                      <a:r>
                        <a:rPr sz="18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материалов</a:t>
                      </a:r>
                      <a:r>
                        <a:rPr sz="18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8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увеличенном</a:t>
                      </a:r>
                      <a:r>
                        <a:rPr sz="1800" b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размере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</a:tr>
              <a:tr h="639445">
                <a:tc>
                  <a:txBody>
                    <a:bodyPr/>
                    <a:lstStyle/>
                    <a:p>
                      <a:pPr marL="3301365" marR="895350" indent="-239966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-оформление</a:t>
                      </a:r>
                      <a:r>
                        <a:rPr sz="18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экзаменационных</a:t>
                      </a:r>
                      <a:r>
                        <a:rPr sz="18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материалов</a:t>
                      </a:r>
                      <a:r>
                        <a:rPr sz="18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рельефно-точечным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шрифтом</a:t>
                      </a:r>
                      <a:r>
                        <a:rPr sz="1800" b="1" spc="-1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Брайля;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-обеспечение</a:t>
                      </a:r>
                      <a:r>
                        <a:rPr sz="18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индивидуальной</a:t>
                      </a:r>
                      <a:r>
                        <a:rPr sz="18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(или)</a:t>
                      </a:r>
                      <a:r>
                        <a:rPr sz="18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коллективной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spc="-25" dirty="0">
                          <a:latin typeface="Times New Roman"/>
                          <a:cs typeface="Times New Roman"/>
                        </a:rPr>
                        <a:t>звукоусиливающей</a:t>
                      </a:r>
                      <a:r>
                        <a:rPr sz="1800" b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аппаратурой;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-организация</a:t>
                      </a:r>
                      <a:r>
                        <a:rPr sz="18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ППЭ</a:t>
                      </a:r>
                      <a:r>
                        <a:rPr sz="18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8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дому/на</a:t>
                      </a:r>
                      <a:r>
                        <a:rPr sz="1800" b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базе</a:t>
                      </a:r>
                      <a:r>
                        <a:rPr sz="18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медицинской</a:t>
                      </a:r>
                      <a:r>
                        <a:rPr sz="18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организации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</a:tr>
              <a:tr h="5492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использование</a:t>
                      </a:r>
                      <a:r>
                        <a:rPr sz="1800" b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25" dirty="0">
                          <a:latin typeface="Times New Roman"/>
                          <a:cs typeface="Times New Roman"/>
                        </a:rPr>
                        <a:t>необходимых</a:t>
                      </a:r>
                      <a:r>
                        <a:rPr sz="1800" b="1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технических</a:t>
                      </a:r>
                      <a:r>
                        <a:rPr sz="1800" b="1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средств</a:t>
                      </a:r>
                      <a:r>
                        <a:rPr sz="1800" b="1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800" b="1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выполнения</a:t>
                      </a:r>
                      <a:r>
                        <a:rPr sz="18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заданий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7048" rIns="0" bIns="0" rtlCol="0">
            <a:spAutoFit/>
          </a:bodyPr>
          <a:lstStyle/>
          <a:p>
            <a:pPr marL="2578735">
              <a:lnSpc>
                <a:spcPct val="100000"/>
              </a:lnSpc>
              <a:spcBef>
                <a:spcPts val="95"/>
              </a:spcBef>
            </a:pPr>
            <a:r>
              <a:rPr dirty="0"/>
              <a:t>Допуск</a:t>
            </a:r>
            <a:r>
              <a:rPr spc="-120" dirty="0"/>
              <a:t> </a:t>
            </a:r>
            <a:r>
              <a:rPr dirty="0"/>
              <a:t>к</a:t>
            </a:r>
            <a:r>
              <a:rPr spc="-114" dirty="0"/>
              <a:t> </a:t>
            </a:r>
            <a:r>
              <a:rPr spc="-25" dirty="0"/>
              <a:t>ГИА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91328" y="1700783"/>
            <a:ext cx="3715512" cy="2016252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07288" y="1906904"/>
            <a:ext cx="4391660" cy="1604010"/>
            <a:chOff x="407288" y="1906904"/>
            <a:chExt cx="4391660" cy="1604010"/>
          </a:xfrm>
        </p:grpSpPr>
        <p:sp>
          <p:nvSpPr>
            <p:cNvPr id="5" name="object 5"/>
            <p:cNvSpPr/>
            <p:nvPr/>
          </p:nvSpPr>
          <p:spPr>
            <a:xfrm>
              <a:off x="416813" y="1916429"/>
              <a:ext cx="4372610" cy="1584960"/>
            </a:xfrm>
            <a:custGeom>
              <a:avLst/>
              <a:gdLst/>
              <a:ahLst/>
              <a:cxnLst/>
              <a:rect l="l" t="t" r="r" b="b"/>
              <a:pathLst>
                <a:path w="4372610" h="1584960">
                  <a:moveTo>
                    <a:pt x="4108196" y="0"/>
                  </a:moveTo>
                  <a:lnTo>
                    <a:pt x="264159" y="0"/>
                  </a:lnTo>
                  <a:lnTo>
                    <a:pt x="216678" y="4254"/>
                  </a:lnTo>
                  <a:lnTo>
                    <a:pt x="171988" y="16522"/>
                  </a:lnTo>
                  <a:lnTo>
                    <a:pt x="130836" y="36058"/>
                  </a:lnTo>
                  <a:lnTo>
                    <a:pt x="93967" y="62116"/>
                  </a:lnTo>
                  <a:lnTo>
                    <a:pt x="62129" y="93952"/>
                  </a:lnTo>
                  <a:lnTo>
                    <a:pt x="36067" y="130819"/>
                  </a:lnTo>
                  <a:lnTo>
                    <a:pt x="16527" y="171973"/>
                  </a:lnTo>
                  <a:lnTo>
                    <a:pt x="4256" y="216668"/>
                  </a:lnTo>
                  <a:lnTo>
                    <a:pt x="0" y="264160"/>
                  </a:lnTo>
                  <a:lnTo>
                    <a:pt x="0" y="1320800"/>
                  </a:lnTo>
                  <a:lnTo>
                    <a:pt x="4256" y="1368291"/>
                  </a:lnTo>
                  <a:lnTo>
                    <a:pt x="16527" y="1412986"/>
                  </a:lnTo>
                  <a:lnTo>
                    <a:pt x="36067" y="1454140"/>
                  </a:lnTo>
                  <a:lnTo>
                    <a:pt x="62129" y="1491007"/>
                  </a:lnTo>
                  <a:lnTo>
                    <a:pt x="93967" y="1522843"/>
                  </a:lnTo>
                  <a:lnTo>
                    <a:pt x="130836" y="1548901"/>
                  </a:lnTo>
                  <a:lnTo>
                    <a:pt x="171988" y="1568437"/>
                  </a:lnTo>
                  <a:lnTo>
                    <a:pt x="216678" y="1580705"/>
                  </a:lnTo>
                  <a:lnTo>
                    <a:pt x="264159" y="1584960"/>
                  </a:lnTo>
                  <a:lnTo>
                    <a:pt x="4108196" y="1584960"/>
                  </a:lnTo>
                  <a:lnTo>
                    <a:pt x="4155687" y="1580705"/>
                  </a:lnTo>
                  <a:lnTo>
                    <a:pt x="4200382" y="1568437"/>
                  </a:lnTo>
                  <a:lnTo>
                    <a:pt x="4241536" y="1548901"/>
                  </a:lnTo>
                  <a:lnTo>
                    <a:pt x="4278403" y="1522843"/>
                  </a:lnTo>
                  <a:lnTo>
                    <a:pt x="4310239" y="1491007"/>
                  </a:lnTo>
                  <a:lnTo>
                    <a:pt x="4336297" y="1454140"/>
                  </a:lnTo>
                  <a:lnTo>
                    <a:pt x="4355833" y="1412986"/>
                  </a:lnTo>
                  <a:lnTo>
                    <a:pt x="4368101" y="1368291"/>
                  </a:lnTo>
                  <a:lnTo>
                    <a:pt x="4372356" y="1320800"/>
                  </a:lnTo>
                  <a:lnTo>
                    <a:pt x="4372356" y="264160"/>
                  </a:lnTo>
                  <a:lnTo>
                    <a:pt x="4368101" y="216668"/>
                  </a:lnTo>
                  <a:lnTo>
                    <a:pt x="4355833" y="171973"/>
                  </a:lnTo>
                  <a:lnTo>
                    <a:pt x="4336297" y="130819"/>
                  </a:lnTo>
                  <a:lnTo>
                    <a:pt x="4310239" y="93952"/>
                  </a:lnTo>
                  <a:lnTo>
                    <a:pt x="4278403" y="62116"/>
                  </a:lnTo>
                  <a:lnTo>
                    <a:pt x="4241536" y="36058"/>
                  </a:lnTo>
                  <a:lnTo>
                    <a:pt x="4200382" y="16522"/>
                  </a:lnTo>
                  <a:lnTo>
                    <a:pt x="4155687" y="4254"/>
                  </a:lnTo>
                  <a:lnTo>
                    <a:pt x="4108196" y="0"/>
                  </a:lnTo>
                  <a:close/>
                </a:path>
              </a:pathLst>
            </a:custGeom>
            <a:solidFill>
              <a:srgbClr val="DFE3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6813" y="1916429"/>
              <a:ext cx="4372610" cy="1584960"/>
            </a:xfrm>
            <a:custGeom>
              <a:avLst/>
              <a:gdLst/>
              <a:ahLst/>
              <a:cxnLst/>
              <a:rect l="l" t="t" r="r" b="b"/>
              <a:pathLst>
                <a:path w="4372610" h="1584960">
                  <a:moveTo>
                    <a:pt x="0" y="264160"/>
                  </a:moveTo>
                  <a:lnTo>
                    <a:pt x="4256" y="216668"/>
                  </a:lnTo>
                  <a:lnTo>
                    <a:pt x="16527" y="171973"/>
                  </a:lnTo>
                  <a:lnTo>
                    <a:pt x="36067" y="130819"/>
                  </a:lnTo>
                  <a:lnTo>
                    <a:pt x="62129" y="93952"/>
                  </a:lnTo>
                  <a:lnTo>
                    <a:pt x="93967" y="62116"/>
                  </a:lnTo>
                  <a:lnTo>
                    <a:pt x="130836" y="36058"/>
                  </a:lnTo>
                  <a:lnTo>
                    <a:pt x="171988" y="16522"/>
                  </a:lnTo>
                  <a:lnTo>
                    <a:pt x="216678" y="4254"/>
                  </a:lnTo>
                  <a:lnTo>
                    <a:pt x="264159" y="0"/>
                  </a:lnTo>
                  <a:lnTo>
                    <a:pt x="4108196" y="0"/>
                  </a:lnTo>
                  <a:lnTo>
                    <a:pt x="4155687" y="4254"/>
                  </a:lnTo>
                  <a:lnTo>
                    <a:pt x="4200382" y="16522"/>
                  </a:lnTo>
                  <a:lnTo>
                    <a:pt x="4241536" y="36058"/>
                  </a:lnTo>
                  <a:lnTo>
                    <a:pt x="4278403" y="62116"/>
                  </a:lnTo>
                  <a:lnTo>
                    <a:pt x="4310239" y="93952"/>
                  </a:lnTo>
                  <a:lnTo>
                    <a:pt x="4336297" y="130819"/>
                  </a:lnTo>
                  <a:lnTo>
                    <a:pt x="4355833" y="171973"/>
                  </a:lnTo>
                  <a:lnTo>
                    <a:pt x="4368101" y="216668"/>
                  </a:lnTo>
                  <a:lnTo>
                    <a:pt x="4372356" y="264160"/>
                  </a:lnTo>
                  <a:lnTo>
                    <a:pt x="4372356" y="1320800"/>
                  </a:lnTo>
                  <a:lnTo>
                    <a:pt x="4368101" y="1368291"/>
                  </a:lnTo>
                  <a:lnTo>
                    <a:pt x="4355833" y="1412986"/>
                  </a:lnTo>
                  <a:lnTo>
                    <a:pt x="4336297" y="1454140"/>
                  </a:lnTo>
                  <a:lnTo>
                    <a:pt x="4310239" y="1491007"/>
                  </a:lnTo>
                  <a:lnTo>
                    <a:pt x="4278403" y="1522843"/>
                  </a:lnTo>
                  <a:lnTo>
                    <a:pt x="4241536" y="1548901"/>
                  </a:lnTo>
                  <a:lnTo>
                    <a:pt x="4200382" y="1568437"/>
                  </a:lnTo>
                  <a:lnTo>
                    <a:pt x="4155687" y="1580705"/>
                  </a:lnTo>
                  <a:lnTo>
                    <a:pt x="4108196" y="1584960"/>
                  </a:lnTo>
                  <a:lnTo>
                    <a:pt x="264159" y="1584960"/>
                  </a:lnTo>
                  <a:lnTo>
                    <a:pt x="216678" y="1580705"/>
                  </a:lnTo>
                  <a:lnTo>
                    <a:pt x="171988" y="1568437"/>
                  </a:lnTo>
                  <a:lnTo>
                    <a:pt x="130836" y="1548901"/>
                  </a:lnTo>
                  <a:lnTo>
                    <a:pt x="93967" y="1522843"/>
                  </a:lnTo>
                  <a:lnTo>
                    <a:pt x="62129" y="1491007"/>
                  </a:lnTo>
                  <a:lnTo>
                    <a:pt x="36067" y="1454140"/>
                  </a:lnTo>
                  <a:lnTo>
                    <a:pt x="16527" y="1412986"/>
                  </a:lnTo>
                  <a:lnTo>
                    <a:pt x="4256" y="1368291"/>
                  </a:lnTo>
                  <a:lnTo>
                    <a:pt x="0" y="1320800"/>
                  </a:lnTo>
                  <a:lnTo>
                    <a:pt x="0" y="264160"/>
                  </a:lnTo>
                  <a:close/>
                </a:path>
              </a:pathLst>
            </a:custGeom>
            <a:ln w="19050">
              <a:solidFill>
                <a:srgbClr val="44548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0204" y="2010143"/>
              <a:ext cx="2216658" cy="56770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47771" y="2010143"/>
              <a:ext cx="467118" cy="56770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38271" y="2010143"/>
              <a:ext cx="1465326" cy="56770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4088" y="2314943"/>
              <a:ext cx="3867150" cy="56770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48868" y="2619743"/>
              <a:ext cx="3579113" cy="56770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33855" y="2924555"/>
              <a:ext cx="2945130" cy="567689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857199" y="2077338"/>
            <a:ext cx="3488690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65735">
              <a:lnSpc>
                <a:spcPct val="100000"/>
              </a:lnSpc>
              <a:spcBef>
                <a:spcPts val="105"/>
              </a:spcBef>
            </a:pPr>
            <a:r>
              <a:rPr sz="2000" spc="-30" dirty="0">
                <a:latin typeface="Times New Roman"/>
                <a:cs typeface="Times New Roman"/>
              </a:rPr>
              <a:t>Условие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допуска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успешное </a:t>
            </a:r>
            <a:r>
              <a:rPr sz="2000" dirty="0">
                <a:latin typeface="Times New Roman"/>
                <a:cs typeface="Times New Roman"/>
              </a:rPr>
              <a:t>написание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итогового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сочинения (изложения).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Оценивается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по</a:t>
            </a:r>
            <a:endParaRPr sz="2000">
              <a:latin typeface="Times New Roman"/>
              <a:cs typeface="Times New Roman"/>
            </a:endParaRPr>
          </a:p>
          <a:p>
            <a:pPr marL="441959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системе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«зачёт/незачёт»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59713" y="3861053"/>
            <a:ext cx="7848600" cy="937260"/>
          </a:xfrm>
          <a:prstGeom prst="rect">
            <a:avLst/>
          </a:prstGeom>
          <a:solidFill>
            <a:srgbClr val="5F76B4"/>
          </a:solidFill>
          <a:ln w="19050">
            <a:solidFill>
              <a:srgbClr val="445483"/>
            </a:solidFill>
          </a:ln>
        </p:spPr>
        <p:txBody>
          <a:bodyPr vert="horz" wrap="square" lIns="0" tIns="1790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10"/>
              </a:spcBef>
            </a:pPr>
            <a:r>
              <a:rPr sz="3600" b="1" i="1" dirty="0">
                <a:solidFill>
                  <a:srgbClr val="FFFFFF"/>
                </a:solidFill>
                <a:latin typeface="Times New Roman"/>
                <a:cs typeface="Times New Roman"/>
              </a:rPr>
              <a:t>4</a:t>
            </a:r>
            <a:r>
              <a:rPr sz="3600" b="1" i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600" b="1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декабря</a:t>
            </a:r>
            <a:r>
              <a:rPr sz="3600" b="1" i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600" b="1" i="1" dirty="0">
                <a:solidFill>
                  <a:srgbClr val="FFFFFF"/>
                </a:solidFill>
                <a:latin typeface="Times New Roman"/>
                <a:cs typeface="Times New Roman"/>
              </a:rPr>
              <a:t>2024</a:t>
            </a:r>
            <a:r>
              <a:rPr sz="3600" b="1" i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600" b="1" i="1" spc="-20" dirty="0">
                <a:solidFill>
                  <a:srgbClr val="FFFFFF"/>
                </a:solidFill>
                <a:latin typeface="Times New Roman"/>
                <a:cs typeface="Times New Roman"/>
              </a:rPr>
              <a:t>года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59713" y="4941570"/>
            <a:ext cx="3670300" cy="1525905"/>
          </a:xfrm>
          <a:prstGeom prst="rect">
            <a:avLst/>
          </a:prstGeom>
          <a:solidFill>
            <a:srgbClr val="E3E9EE"/>
          </a:solidFill>
          <a:ln w="19050">
            <a:solidFill>
              <a:srgbClr val="445483"/>
            </a:solidFill>
          </a:ln>
        </p:spPr>
        <p:txBody>
          <a:bodyPr vert="horz" wrap="square" lIns="0" tIns="203200" rIns="0" bIns="0" rtlCol="0">
            <a:spAutoFit/>
          </a:bodyPr>
          <a:lstStyle/>
          <a:p>
            <a:pPr marL="150495">
              <a:lnSpc>
                <a:spcPct val="100000"/>
              </a:lnSpc>
              <a:spcBef>
                <a:spcPts val="1600"/>
              </a:spcBef>
            </a:pPr>
            <a:r>
              <a:rPr sz="2400" b="1" dirty="0">
                <a:latin typeface="Times New Roman"/>
                <a:cs typeface="Times New Roman"/>
              </a:rPr>
              <a:t>Дополнительные</a:t>
            </a:r>
            <a:r>
              <a:rPr sz="2400" b="1" spc="-15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сроки:</a:t>
            </a:r>
            <a:endParaRPr sz="2400">
              <a:latin typeface="Times New Roman"/>
              <a:cs typeface="Times New Roman"/>
            </a:endParaRPr>
          </a:p>
          <a:p>
            <a:pPr marL="376555" indent="-2870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76555" algn="l"/>
              </a:tabLst>
            </a:pPr>
            <a:r>
              <a:rPr sz="2400" dirty="0">
                <a:latin typeface="Times New Roman"/>
                <a:cs typeface="Times New Roman"/>
              </a:rPr>
              <a:t>5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февраля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2025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года</a:t>
            </a:r>
            <a:endParaRPr sz="2400">
              <a:latin typeface="Times New Roman"/>
              <a:cs typeface="Times New Roman"/>
            </a:endParaRPr>
          </a:p>
          <a:p>
            <a:pPr marL="376555" indent="-287020">
              <a:lnSpc>
                <a:spcPct val="100000"/>
              </a:lnSpc>
              <a:buFont typeface="Arial MT"/>
              <a:buChar char="•"/>
              <a:tabLst>
                <a:tab pos="376555" algn="l"/>
              </a:tabLst>
            </a:pPr>
            <a:r>
              <a:rPr sz="2400" dirty="0">
                <a:latin typeface="Times New Roman"/>
                <a:cs typeface="Times New Roman"/>
              </a:rPr>
              <a:t>9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апреля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2025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года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44390" y="4955285"/>
            <a:ext cx="4104640" cy="1511935"/>
          </a:xfrm>
          <a:prstGeom prst="rect">
            <a:avLst/>
          </a:prstGeom>
          <a:solidFill>
            <a:srgbClr val="E3E9EE"/>
          </a:solidFill>
          <a:ln w="19050">
            <a:solidFill>
              <a:srgbClr val="445483"/>
            </a:solidFill>
          </a:ln>
        </p:spPr>
        <p:txBody>
          <a:bodyPr vert="horz" wrap="square" lIns="0" tIns="13335" rIns="0" bIns="0" rtlCol="0">
            <a:spAutoFit/>
          </a:bodyPr>
          <a:lstStyle/>
          <a:p>
            <a:pPr marL="215265" marR="208279" algn="ctr">
              <a:lnSpc>
                <a:spcPct val="100000"/>
              </a:lnSpc>
              <a:spcBef>
                <a:spcPts val="105"/>
              </a:spcBef>
            </a:pPr>
            <a:r>
              <a:rPr sz="2400" b="1" dirty="0">
                <a:latin typeface="Times New Roman"/>
                <a:cs typeface="Times New Roman"/>
              </a:rPr>
              <a:t>Срок</a:t>
            </a:r>
            <a:r>
              <a:rPr sz="2400" b="1" spc="-100" dirty="0">
                <a:latin typeface="Times New Roman"/>
                <a:cs typeface="Times New Roman"/>
              </a:rPr>
              <a:t> </a:t>
            </a:r>
            <a:r>
              <a:rPr sz="2400" b="1" spc="-20" dirty="0">
                <a:latin typeface="Times New Roman"/>
                <a:cs typeface="Times New Roman"/>
              </a:rPr>
              <a:t>подачи</a:t>
            </a:r>
            <a:r>
              <a:rPr sz="2400" b="1" spc="-10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заявлений</a:t>
            </a:r>
            <a:r>
              <a:rPr sz="2400" b="1" spc="-90" dirty="0">
                <a:latin typeface="Times New Roman"/>
                <a:cs typeface="Times New Roman"/>
              </a:rPr>
              <a:t> </a:t>
            </a:r>
            <a:r>
              <a:rPr sz="2400" b="1" spc="-25" dirty="0">
                <a:latin typeface="Times New Roman"/>
                <a:cs typeface="Times New Roman"/>
              </a:rPr>
              <a:t>на </a:t>
            </a:r>
            <a:r>
              <a:rPr sz="2400" b="1" dirty="0">
                <a:latin typeface="Times New Roman"/>
                <a:cs typeface="Times New Roman"/>
              </a:rPr>
              <a:t>участие</a:t>
            </a:r>
            <a:r>
              <a:rPr sz="2400" b="1" spc="-4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в</a:t>
            </a:r>
            <a:r>
              <a:rPr sz="2400" b="1" spc="-2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итоговом сочинении</a:t>
            </a:r>
            <a:r>
              <a:rPr sz="2400" b="1" spc="-75" dirty="0">
                <a:latin typeface="Times New Roman"/>
                <a:cs typeface="Times New Roman"/>
              </a:rPr>
              <a:t> </a:t>
            </a:r>
            <a:r>
              <a:rPr sz="2400" b="1" spc="-50" dirty="0">
                <a:latin typeface="Times New Roman"/>
                <a:cs typeface="Times New Roman"/>
              </a:rPr>
              <a:t>–</a:t>
            </a:r>
            <a:endParaRPr sz="2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до</a:t>
            </a:r>
            <a:r>
              <a:rPr sz="2400"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20</a:t>
            </a:r>
            <a:r>
              <a:rPr sz="2400"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ноября</a:t>
            </a:r>
            <a:r>
              <a:rPr sz="24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2024</a:t>
            </a:r>
            <a:r>
              <a:rPr sz="2400"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года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3527" y="890777"/>
            <a:ext cx="8227059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ИТОГОВОЕ</a:t>
            </a:r>
            <a:r>
              <a:rPr sz="3200" spc="-145" dirty="0"/>
              <a:t> </a:t>
            </a:r>
            <a:r>
              <a:rPr sz="3200" dirty="0"/>
              <a:t>СОЧИНЕНИЕ</a:t>
            </a:r>
            <a:r>
              <a:rPr sz="3200" spc="-135" dirty="0"/>
              <a:t> </a:t>
            </a:r>
            <a:r>
              <a:rPr sz="3200" spc="-10" dirty="0"/>
              <a:t>(ИЗЛОЖЕНИЕ)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645668" y="1578102"/>
            <a:ext cx="7953375" cy="44507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10617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latin typeface="Times New Roman"/>
                <a:cs typeface="Times New Roman"/>
              </a:rPr>
              <a:t>На</a:t>
            </a:r>
            <a:r>
              <a:rPr sz="2800" b="1" spc="-80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сайте</a:t>
            </a:r>
            <a:r>
              <a:rPr sz="2800" b="1" spc="-75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ФГБНУ</a:t>
            </a:r>
            <a:r>
              <a:rPr sz="2800" b="1" spc="-65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«ФИПИ»</a:t>
            </a:r>
            <a:r>
              <a:rPr sz="2800" b="1" spc="-75" dirty="0">
                <a:latin typeface="Times New Roman"/>
                <a:cs typeface="Times New Roman"/>
              </a:rPr>
              <a:t> </a:t>
            </a:r>
            <a:r>
              <a:rPr sz="2800" b="1" spc="-10" dirty="0">
                <a:latin typeface="Times New Roman"/>
                <a:cs typeface="Times New Roman"/>
              </a:rPr>
              <a:t>опубликованы </a:t>
            </a:r>
            <a:r>
              <a:rPr sz="2800" b="1" dirty="0">
                <a:latin typeface="Times New Roman"/>
                <a:cs typeface="Times New Roman"/>
              </a:rPr>
              <a:t>следующие</a:t>
            </a:r>
            <a:r>
              <a:rPr sz="2800" b="1" spc="-135" dirty="0">
                <a:latin typeface="Times New Roman"/>
                <a:cs typeface="Times New Roman"/>
              </a:rPr>
              <a:t> </a:t>
            </a:r>
            <a:r>
              <a:rPr sz="2800" b="1" spc="-10" dirty="0">
                <a:latin typeface="Times New Roman"/>
                <a:cs typeface="Times New Roman"/>
              </a:rPr>
              <a:t>материалы:</a:t>
            </a:r>
            <a:endParaRPr sz="2800">
              <a:latin typeface="Times New Roman"/>
              <a:cs typeface="Times New Roman"/>
            </a:endParaRPr>
          </a:p>
          <a:p>
            <a:pPr marL="12700" marR="1231900" indent="-8255">
              <a:lnSpc>
                <a:spcPct val="100000"/>
              </a:lnSpc>
              <a:buSzPct val="98214"/>
              <a:buAutoNum type="arabicPeriod"/>
              <a:tabLst>
                <a:tab pos="278765" algn="l"/>
              </a:tabLst>
            </a:pPr>
            <a:r>
              <a:rPr sz="2800" u="sng" spc="-80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u="sng" spc="-10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/>
                <a:cs typeface="Times New Roman"/>
              </a:rPr>
              <a:t>Структура</a:t>
            </a:r>
            <a:r>
              <a:rPr sz="2800" u="sng" spc="-85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u="sng" spc="-10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/>
                <a:cs typeface="Times New Roman"/>
              </a:rPr>
              <a:t>закрытого</a:t>
            </a:r>
            <a:r>
              <a:rPr sz="2800" u="sng" spc="-75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u="sng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/>
                <a:cs typeface="Times New Roman"/>
              </a:rPr>
              <a:t>банка</a:t>
            </a:r>
            <a:r>
              <a:rPr sz="2800" u="sng" spc="-70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u="sng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/>
                <a:cs typeface="Times New Roman"/>
              </a:rPr>
              <a:t>тем</a:t>
            </a:r>
            <a:r>
              <a:rPr sz="2800" u="sng" spc="-70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u="sng" spc="-10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/>
                <a:cs typeface="Times New Roman"/>
              </a:rPr>
              <a:t>итогового</a:t>
            </a:r>
            <a:r>
              <a:rPr sz="2800" spc="-10" dirty="0">
                <a:solidFill>
                  <a:srgbClr val="3399FF"/>
                </a:solidFill>
                <a:latin typeface="Times New Roman"/>
                <a:cs typeface="Times New Roman"/>
              </a:rPr>
              <a:t> </a:t>
            </a:r>
            <a:r>
              <a:rPr sz="2800" u="sng" spc="-10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  <a:latin typeface="Times New Roman"/>
                <a:cs typeface="Times New Roman"/>
              </a:rPr>
              <a:t>сочинения</a:t>
            </a:r>
            <a:endParaRPr sz="2800">
              <a:latin typeface="Times New Roman"/>
              <a:cs typeface="Times New Roman"/>
            </a:endParaRPr>
          </a:p>
          <a:p>
            <a:pPr marL="12700" marR="607695" indent="354330">
              <a:lnSpc>
                <a:spcPct val="100000"/>
              </a:lnSpc>
              <a:buAutoNum type="arabicPeriod"/>
              <a:tabLst>
                <a:tab pos="367030" algn="l"/>
              </a:tabLst>
            </a:pPr>
            <a:r>
              <a:rPr sz="2800" spc="-20" dirty="0">
                <a:latin typeface="Times New Roman"/>
                <a:cs typeface="Times New Roman"/>
              </a:rPr>
              <a:t>Комментарии</a:t>
            </a:r>
            <a:r>
              <a:rPr sz="2800" spc="-9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к</a:t>
            </a:r>
            <a:r>
              <a:rPr sz="2800" spc="-10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разделам</a:t>
            </a:r>
            <a:r>
              <a:rPr sz="2800" spc="-10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закрытого</a:t>
            </a:r>
            <a:r>
              <a:rPr sz="2800" spc="-1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банка</a:t>
            </a:r>
            <a:r>
              <a:rPr sz="2800" spc="-95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тем итогового</a:t>
            </a:r>
            <a:r>
              <a:rPr sz="2800" spc="-1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сочинения</a:t>
            </a:r>
            <a:endParaRPr sz="2800">
              <a:latin typeface="Times New Roman"/>
              <a:cs typeface="Times New Roman"/>
            </a:endParaRPr>
          </a:p>
          <a:p>
            <a:pPr marL="367030" indent="-35433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67030" algn="l"/>
              </a:tabLst>
            </a:pPr>
            <a:r>
              <a:rPr sz="2800" dirty="0">
                <a:latin typeface="Times New Roman"/>
                <a:cs typeface="Times New Roman"/>
              </a:rPr>
              <a:t>Образец</a:t>
            </a:r>
            <a:r>
              <a:rPr sz="2800" spc="-100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комплекта</a:t>
            </a:r>
            <a:r>
              <a:rPr sz="2800" spc="-10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тем</a:t>
            </a:r>
            <a:r>
              <a:rPr sz="2800" spc="-9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2024/25</a:t>
            </a:r>
            <a:r>
              <a:rPr sz="2800" spc="-1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учебного</a:t>
            </a:r>
            <a:r>
              <a:rPr sz="2800" spc="-11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года</a:t>
            </a:r>
            <a:endParaRPr sz="2800">
              <a:latin typeface="Times New Roman"/>
              <a:cs typeface="Times New Roman"/>
            </a:endParaRPr>
          </a:p>
          <a:p>
            <a:pPr marL="12700" marR="706755" indent="354330">
              <a:lnSpc>
                <a:spcPct val="100000"/>
              </a:lnSpc>
              <a:buAutoNum type="arabicPeriod"/>
              <a:tabLst>
                <a:tab pos="367030" algn="l"/>
              </a:tabLst>
            </a:pPr>
            <a:r>
              <a:rPr sz="2800" dirty="0">
                <a:latin typeface="Times New Roman"/>
                <a:cs typeface="Times New Roman"/>
              </a:rPr>
              <a:t>Критерии</a:t>
            </a:r>
            <a:r>
              <a:rPr sz="2800" spc="-114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оценивания</a:t>
            </a:r>
            <a:r>
              <a:rPr sz="2800" spc="-105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итогового</a:t>
            </a:r>
            <a:r>
              <a:rPr sz="2800" spc="-11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сочинения</a:t>
            </a:r>
            <a:r>
              <a:rPr sz="2800" spc="-110" dirty="0">
                <a:latin typeface="Times New Roman"/>
                <a:cs typeface="Times New Roman"/>
              </a:rPr>
              <a:t> </a:t>
            </a:r>
            <a:r>
              <a:rPr sz="2800" spc="-50" dirty="0">
                <a:latin typeface="Times New Roman"/>
                <a:cs typeface="Times New Roman"/>
              </a:rPr>
              <a:t>и </a:t>
            </a:r>
            <a:r>
              <a:rPr sz="2800" spc="-10" dirty="0">
                <a:latin typeface="Times New Roman"/>
                <a:cs typeface="Times New Roman"/>
              </a:rPr>
              <a:t>изложения</a:t>
            </a:r>
            <a:endParaRPr sz="2800">
              <a:latin typeface="Times New Roman"/>
              <a:cs typeface="Times New Roman"/>
            </a:endParaRPr>
          </a:p>
          <a:p>
            <a:pPr marL="21590">
              <a:lnSpc>
                <a:spcPct val="100000"/>
              </a:lnSpc>
              <a:spcBef>
                <a:spcPts val="280"/>
              </a:spcBef>
            </a:pPr>
            <a:r>
              <a:rPr sz="36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Продолжительность</a:t>
            </a:r>
            <a:r>
              <a:rPr sz="36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600" b="1" dirty="0">
                <a:solidFill>
                  <a:srgbClr val="FF0000"/>
                </a:solidFill>
                <a:latin typeface="Times New Roman"/>
                <a:cs typeface="Times New Roman"/>
              </a:rPr>
              <a:t>–</a:t>
            </a:r>
            <a:r>
              <a:rPr sz="36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600" b="1" dirty="0">
                <a:solidFill>
                  <a:srgbClr val="FF0000"/>
                </a:solidFill>
                <a:latin typeface="Times New Roman"/>
                <a:cs typeface="Times New Roman"/>
              </a:rPr>
              <a:t>3</a:t>
            </a:r>
            <a:r>
              <a:rPr sz="36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600" b="1" dirty="0">
                <a:solidFill>
                  <a:srgbClr val="FF0000"/>
                </a:solidFill>
                <a:latin typeface="Times New Roman"/>
                <a:cs typeface="Times New Roman"/>
              </a:rPr>
              <a:t>часа</a:t>
            </a:r>
            <a:r>
              <a:rPr sz="3600" b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600" b="1" dirty="0">
                <a:solidFill>
                  <a:srgbClr val="FF0000"/>
                </a:solidFill>
                <a:latin typeface="Times New Roman"/>
                <a:cs typeface="Times New Roman"/>
              </a:rPr>
              <a:t>55</a:t>
            </a:r>
            <a:r>
              <a:rPr sz="36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6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минут</a:t>
            </a:r>
            <a:endParaRPr sz="3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831" y="693572"/>
            <a:ext cx="8848064" cy="603963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1523" y="747776"/>
            <a:ext cx="509905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dirty="0"/>
              <a:t>Получение</a:t>
            </a:r>
            <a:r>
              <a:rPr sz="4200" spc="-135" dirty="0"/>
              <a:t> </a:t>
            </a:r>
            <a:r>
              <a:rPr sz="4200" spc="-10" dirty="0"/>
              <a:t>аттестата</a:t>
            </a:r>
            <a:endParaRPr sz="4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95771" y="742187"/>
            <a:ext cx="2901696" cy="221437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08965" y="5345429"/>
            <a:ext cx="5374005" cy="1251585"/>
          </a:xfrm>
          <a:prstGeom prst="rect">
            <a:avLst/>
          </a:prstGeom>
          <a:solidFill>
            <a:srgbClr val="5F76B4"/>
          </a:solidFill>
        </p:spPr>
        <p:txBody>
          <a:bodyPr vert="horz" wrap="square" lIns="0" tIns="201295" rIns="0" bIns="0" rtlCol="0">
            <a:spAutoFit/>
          </a:bodyPr>
          <a:lstStyle/>
          <a:p>
            <a:pPr marL="248920" marR="240665" indent="71120">
              <a:lnSpc>
                <a:spcPts val="3310"/>
              </a:lnSpc>
              <a:spcBef>
                <a:spcPts val="1585"/>
              </a:spcBef>
            </a:pPr>
            <a:r>
              <a:rPr sz="3200" b="1" spc="-90" dirty="0">
                <a:solidFill>
                  <a:srgbClr val="FF0000"/>
                </a:solidFill>
                <a:latin typeface="Times New Roman"/>
                <a:cs typeface="Times New Roman"/>
              </a:rPr>
              <a:t>АТТЕСТАТ</a:t>
            </a:r>
            <a:r>
              <a:rPr sz="3200" b="1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0000"/>
                </a:solidFill>
                <a:latin typeface="Times New Roman"/>
                <a:cs typeface="Times New Roman"/>
              </a:rPr>
              <a:t>О</a:t>
            </a:r>
            <a:r>
              <a:rPr sz="32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СРЕДНЕМ </a:t>
            </a:r>
            <a:r>
              <a:rPr sz="3200" b="1" dirty="0">
                <a:solidFill>
                  <a:srgbClr val="FF0000"/>
                </a:solidFill>
                <a:latin typeface="Times New Roman"/>
                <a:cs typeface="Times New Roman"/>
              </a:rPr>
              <a:t>ОБЩЕМ</a:t>
            </a:r>
            <a:r>
              <a:rPr sz="32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ОБРАЗОВАНИИ</a:t>
            </a:r>
            <a:endParaRPr sz="32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99440" y="3429380"/>
            <a:ext cx="5393055" cy="1944370"/>
            <a:chOff x="99440" y="3429380"/>
            <a:chExt cx="5393055" cy="1944370"/>
          </a:xfrm>
        </p:grpSpPr>
        <p:sp>
          <p:nvSpPr>
            <p:cNvPr id="6" name="object 6"/>
            <p:cNvSpPr/>
            <p:nvPr/>
          </p:nvSpPr>
          <p:spPr>
            <a:xfrm>
              <a:off x="108965" y="3438905"/>
              <a:ext cx="5374005" cy="1925320"/>
            </a:xfrm>
            <a:custGeom>
              <a:avLst/>
              <a:gdLst/>
              <a:ahLst/>
              <a:cxnLst/>
              <a:rect l="l" t="t" r="r" b="b"/>
              <a:pathLst>
                <a:path w="5374005" h="1925320">
                  <a:moveTo>
                    <a:pt x="5373624" y="0"/>
                  </a:moveTo>
                  <a:lnTo>
                    <a:pt x="0" y="0"/>
                  </a:lnTo>
                  <a:lnTo>
                    <a:pt x="0" y="1250696"/>
                  </a:lnTo>
                  <a:lnTo>
                    <a:pt x="2446147" y="1250696"/>
                  </a:lnTo>
                  <a:lnTo>
                    <a:pt x="2446147" y="1443609"/>
                  </a:lnTo>
                  <a:lnTo>
                    <a:pt x="2205609" y="1443609"/>
                  </a:lnTo>
                  <a:lnTo>
                    <a:pt x="2686811" y="1924812"/>
                  </a:lnTo>
                  <a:lnTo>
                    <a:pt x="3168014" y="1443609"/>
                  </a:lnTo>
                  <a:lnTo>
                    <a:pt x="2927477" y="1443609"/>
                  </a:lnTo>
                  <a:lnTo>
                    <a:pt x="2927477" y="1250696"/>
                  </a:lnTo>
                  <a:lnTo>
                    <a:pt x="5373624" y="1250696"/>
                  </a:lnTo>
                  <a:lnTo>
                    <a:pt x="5373624" y="0"/>
                  </a:lnTo>
                  <a:close/>
                </a:path>
              </a:pathLst>
            </a:custGeom>
            <a:solidFill>
              <a:srgbClr val="5F76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8965" y="3438905"/>
              <a:ext cx="5374005" cy="1925320"/>
            </a:xfrm>
            <a:custGeom>
              <a:avLst/>
              <a:gdLst/>
              <a:ahLst/>
              <a:cxnLst/>
              <a:rect l="l" t="t" r="r" b="b"/>
              <a:pathLst>
                <a:path w="5374005" h="1925320">
                  <a:moveTo>
                    <a:pt x="5373624" y="1250696"/>
                  </a:moveTo>
                  <a:lnTo>
                    <a:pt x="2927477" y="1250696"/>
                  </a:lnTo>
                  <a:lnTo>
                    <a:pt x="2927477" y="1443609"/>
                  </a:lnTo>
                  <a:lnTo>
                    <a:pt x="3168014" y="1443609"/>
                  </a:lnTo>
                  <a:lnTo>
                    <a:pt x="2686811" y="1924812"/>
                  </a:lnTo>
                  <a:lnTo>
                    <a:pt x="2205609" y="1443609"/>
                  </a:lnTo>
                  <a:lnTo>
                    <a:pt x="2446147" y="1443609"/>
                  </a:lnTo>
                  <a:lnTo>
                    <a:pt x="2446147" y="1250696"/>
                  </a:lnTo>
                  <a:lnTo>
                    <a:pt x="0" y="1250696"/>
                  </a:lnTo>
                  <a:lnTo>
                    <a:pt x="0" y="0"/>
                  </a:lnTo>
                  <a:lnTo>
                    <a:pt x="5373624" y="0"/>
                  </a:lnTo>
                  <a:lnTo>
                    <a:pt x="5373624" y="1250696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2218182" y="3337305"/>
            <a:ext cx="11525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25" dirty="0">
                <a:solidFill>
                  <a:srgbClr val="FFFFFF"/>
                </a:solidFill>
                <a:latin typeface="Times New Roman"/>
                <a:cs typeface="Times New Roman"/>
              </a:rPr>
              <a:t>ЕГЭ</a:t>
            </a:r>
            <a:endParaRPr sz="4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9440" y="4104513"/>
            <a:ext cx="5393055" cy="595630"/>
          </a:xfrm>
          <a:prstGeom prst="rect">
            <a:avLst/>
          </a:prstGeom>
          <a:solidFill>
            <a:srgbClr val="D2D5E4">
              <a:alpha val="90194"/>
            </a:srgbClr>
          </a:solidFill>
          <a:ln w="3175">
            <a:solidFill>
              <a:srgbClr val="D2D5E4"/>
            </a:solidFill>
          </a:ln>
        </p:spPr>
        <p:txBody>
          <a:bodyPr vert="horz" wrap="square" lIns="0" tIns="120015" rIns="0" bIns="0" rtlCol="0">
            <a:spAutoFit/>
          </a:bodyPr>
          <a:lstStyle/>
          <a:p>
            <a:pPr marL="467359">
              <a:lnSpc>
                <a:spcPct val="100000"/>
              </a:lnSpc>
              <a:spcBef>
                <a:spcPts val="945"/>
              </a:spcBef>
            </a:pPr>
            <a:r>
              <a:rPr sz="2000" spc="-30" dirty="0">
                <a:latin typeface="Times New Roman"/>
                <a:cs typeface="Times New Roman"/>
              </a:rPr>
              <a:t>Успешная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сдача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обязательных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предметов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99440" y="1521333"/>
            <a:ext cx="5393055" cy="1945639"/>
            <a:chOff x="99440" y="1521333"/>
            <a:chExt cx="5393055" cy="1945639"/>
          </a:xfrm>
        </p:grpSpPr>
        <p:sp>
          <p:nvSpPr>
            <p:cNvPr id="11" name="object 11"/>
            <p:cNvSpPr/>
            <p:nvPr/>
          </p:nvSpPr>
          <p:spPr>
            <a:xfrm>
              <a:off x="108965" y="1530858"/>
              <a:ext cx="5374005" cy="1926589"/>
            </a:xfrm>
            <a:custGeom>
              <a:avLst/>
              <a:gdLst/>
              <a:ahLst/>
              <a:cxnLst/>
              <a:rect l="l" t="t" r="r" b="b"/>
              <a:pathLst>
                <a:path w="5374005" h="1926589">
                  <a:moveTo>
                    <a:pt x="5373624" y="0"/>
                  </a:moveTo>
                  <a:lnTo>
                    <a:pt x="0" y="0"/>
                  </a:lnTo>
                  <a:lnTo>
                    <a:pt x="0" y="1251712"/>
                  </a:lnTo>
                  <a:lnTo>
                    <a:pt x="2446020" y="1251712"/>
                  </a:lnTo>
                  <a:lnTo>
                    <a:pt x="2446020" y="1444752"/>
                  </a:lnTo>
                  <a:lnTo>
                    <a:pt x="2205228" y="1444752"/>
                  </a:lnTo>
                  <a:lnTo>
                    <a:pt x="2686811" y="1926336"/>
                  </a:lnTo>
                  <a:lnTo>
                    <a:pt x="3168396" y="1444752"/>
                  </a:lnTo>
                  <a:lnTo>
                    <a:pt x="2927604" y="1444752"/>
                  </a:lnTo>
                  <a:lnTo>
                    <a:pt x="2927604" y="1251712"/>
                  </a:lnTo>
                  <a:lnTo>
                    <a:pt x="5373624" y="1251712"/>
                  </a:lnTo>
                  <a:lnTo>
                    <a:pt x="5373624" y="0"/>
                  </a:lnTo>
                  <a:close/>
                </a:path>
              </a:pathLst>
            </a:custGeom>
            <a:solidFill>
              <a:srgbClr val="5F76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8965" y="1530858"/>
              <a:ext cx="5374005" cy="1926589"/>
            </a:xfrm>
            <a:custGeom>
              <a:avLst/>
              <a:gdLst/>
              <a:ahLst/>
              <a:cxnLst/>
              <a:rect l="l" t="t" r="r" b="b"/>
              <a:pathLst>
                <a:path w="5374005" h="1926589">
                  <a:moveTo>
                    <a:pt x="5373624" y="1251712"/>
                  </a:moveTo>
                  <a:lnTo>
                    <a:pt x="2927604" y="1251712"/>
                  </a:lnTo>
                  <a:lnTo>
                    <a:pt x="2927604" y="1444752"/>
                  </a:lnTo>
                  <a:lnTo>
                    <a:pt x="3168396" y="1444752"/>
                  </a:lnTo>
                  <a:lnTo>
                    <a:pt x="2686811" y="1926336"/>
                  </a:lnTo>
                  <a:lnTo>
                    <a:pt x="2205228" y="1444752"/>
                  </a:lnTo>
                  <a:lnTo>
                    <a:pt x="2446020" y="1444752"/>
                  </a:lnTo>
                  <a:lnTo>
                    <a:pt x="2446020" y="1251712"/>
                  </a:lnTo>
                  <a:lnTo>
                    <a:pt x="0" y="1251712"/>
                  </a:lnTo>
                  <a:lnTo>
                    <a:pt x="0" y="0"/>
                  </a:lnTo>
                  <a:lnTo>
                    <a:pt x="5373624" y="0"/>
                  </a:lnTo>
                  <a:lnTo>
                    <a:pt x="5373624" y="1251712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8965" y="2207513"/>
              <a:ext cx="2687320" cy="576580"/>
            </a:xfrm>
            <a:custGeom>
              <a:avLst/>
              <a:gdLst/>
              <a:ahLst/>
              <a:cxnLst/>
              <a:rect l="l" t="t" r="r" b="b"/>
              <a:pathLst>
                <a:path w="2687320" h="576580">
                  <a:moveTo>
                    <a:pt x="2686812" y="0"/>
                  </a:moveTo>
                  <a:lnTo>
                    <a:pt x="0" y="0"/>
                  </a:lnTo>
                  <a:lnTo>
                    <a:pt x="0" y="576072"/>
                  </a:lnTo>
                  <a:lnTo>
                    <a:pt x="2686812" y="576072"/>
                  </a:lnTo>
                  <a:lnTo>
                    <a:pt x="2686812" y="0"/>
                  </a:lnTo>
                  <a:close/>
                </a:path>
              </a:pathLst>
            </a:custGeom>
            <a:solidFill>
              <a:srgbClr val="D2D5E4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8965" y="2207513"/>
              <a:ext cx="2687320" cy="576580"/>
            </a:xfrm>
            <a:custGeom>
              <a:avLst/>
              <a:gdLst/>
              <a:ahLst/>
              <a:cxnLst/>
              <a:rect l="l" t="t" r="r" b="b"/>
              <a:pathLst>
                <a:path w="2687320" h="576580">
                  <a:moveTo>
                    <a:pt x="0" y="576072"/>
                  </a:moveTo>
                  <a:lnTo>
                    <a:pt x="2686812" y="576072"/>
                  </a:lnTo>
                  <a:lnTo>
                    <a:pt x="2686812" y="0"/>
                  </a:lnTo>
                  <a:lnTo>
                    <a:pt x="0" y="0"/>
                  </a:lnTo>
                  <a:lnTo>
                    <a:pt x="0" y="576072"/>
                  </a:lnTo>
                  <a:close/>
                </a:path>
              </a:pathLst>
            </a:custGeom>
            <a:ln w="19050">
              <a:solidFill>
                <a:srgbClr val="D2D5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49986" y="1643634"/>
            <a:ext cx="3342640" cy="1097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58265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Допуск</a:t>
            </a:r>
            <a:r>
              <a:rPr sz="24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к</a:t>
            </a:r>
            <a:r>
              <a:rPr sz="24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ГИА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ts val="2010"/>
              </a:lnSpc>
              <a:spcBef>
                <a:spcPts val="1540"/>
              </a:spcBef>
            </a:pPr>
            <a:r>
              <a:rPr sz="1800" spc="-10" dirty="0">
                <a:latin typeface="Times New Roman"/>
                <a:cs typeface="Times New Roman"/>
              </a:rPr>
              <a:t>Итоговое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сочинение</a:t>
            </a:r>
            <a:endParaRPr sz="1800">
              <a:latin typeface="Times New Roman"/>
              <a:cs typeface="Times New Roman"/>
            </a:endParaRPr>
          </a:p>
          <a:p>
            <a:pPr marL="50800">
              <a:lnSpc>
                <a:spcPts val="2010"/>
              </a:lnSpc>
            </a:pPr>
            <a:r>
              <a:rPr sz="1800" dirty="0">
                <a:latin typeface="Times New Roman"/>
                <a:cs typeface="Times New Roman"/>
              </a:rPr>
              <a:t>(изложение)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Times New Roman"/>
                <a:cs typeface="Times New Roman"/>
              </a:rPr>
              <a:t>(зачёт)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786252" y="2197989"/>
            <a:ext cx="6311265" cy="4432300"/>
            <a:chOff x="2786252" y="2197989"/>
            <a:chExt cx="6311265" cy="4432300"/>
          </a:xfrm>
        </p:grpSpPr>
        <p:sp>
          <p:nvSpPr>
            <p:cNvPr id="17" name="object 17"/>
            <p:cNvSpPr/>
            <p:nvPr/>
          </p:nvSpPr>
          <p:spPr>
            <a:xfrm>
              <a:off x="2795777" y="2207514"/>
              <a:ext cx="2687320" cy="576580"/>
            </a:xfrm>
            <a:custGeom>
              <a:avLst/>
              <a:gdLst/>
              <a:ahLst/>
              <a:cxnLst/>
              <a:rect l="l" t="t" r="r" b="b"/>
              <a:pathLst>
                <a:path w="2687320" h="576580">
                  <a:moveTo>
                    <a:pt x="2686812" y="0"/>
                  </a:moveTo>
                  <a:lnTo>
                    <a:pt x="0" y="0"/>
                  </a:lnTo>
                  <a:lnTo>
                    <a:pt x="0" y="576072"/>
                  </a:lnTo>
                  <a:lnTo>
                    <a:pt x="2686812" y="576072"/>
                  </a:lnTo>
                  <a:lnTo>
                    <a:pt x="2686812" y="0"/>
                  </a:lnTo>
                  <a:close/>
                </a:path>
              </a:pathLst>
            </a:custGeom>
            <a:solidFill>
              <a:srgbClr val="D2D5E4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795777" y="2207514"/>
              <a:ext cx="2687320" cy="576580"/>
            </a:xfrm>
            <a:custGeom>
              <a:avLst/>
              <a:gdLst/>
              <a:ahLst/>
              <a:cxnLst/>
              <a:rect l="l" t="t" r="r" b="b"/>
              <a:pathLst>
                <a:path w="2687320" h="576580">
                  <a:moveTo>
                    <a:pt x="0" y="576072"/>
                  </a:moveTo>
                  <a:lnTo>
                    <a:pt x="2686812" y="576072"/>
                  </a:lnTo>
                  <a:lnTo>
                    <a:pt x="2686812" y="0"/>
                  </a:lnTo>
                  <a:lnTo>
                    <a:pt x="0" y="0"/>
                  </a:lnTo>
                  <a:lnTo>
                    <a:pt x="0" y="576072"/>
                  </a:lnTo>
                  <a:close/>
                </a:path>
              </a:pathLst>
            </a:custGeom>
            <a:ln w="19050">
              <a:solidFill>
                <a:srgbClr val="D2D5E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653277" y="3213354"/>
              <a:ext cx="3383279" cy="3385185"/>
            </a:xfrm>
            <a:custGeom>
              <a:avLst/>
              <a:gdLst/>
              <a:ahLst/>
              <a:cxnLst/>
              <a:rect l="l" t="t" r="r" b="b"/>
              <a:pathLst>
                <a:path w="3383279" h="3385184">
                  <a:moveTo>
                    <a:pt x="0" y="3384804"/>
                  </a:moveTo>
                  <a:lnTo>
                    <a:pt x="3383279" y="3384804"/>
                  </a:lnTo>
                  <a:lnTo>
                    <a:pt x="3383279" y="0"/>
                  </a:lnTo>
                  <a:lnTo>
                    <a:pt x="0" y="0"/>
                  </a:lnTo>
                  <a:lnTo>
                    <a:pt x="0" y="3384804"/>
                  </a:lnTo>
                  <a:close/>
                </a:path>
              </a:pathLst>
            </a:custGeom>
            <a:ln w="19050">
              <a:solidFill>
                <a:srgbClr val="44548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56625" y="3371994"/>
              <a:ext cx="1235883" cy="20471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15199" y="3249168"/>
              <a:ext cx="1411986" cy="45491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80532" y="3493008"/>
              <a:ext cx="3182873" cy="45491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26835" y="3736848"/>
              <a:ext cx="2897886" cy="454913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657088" y="3980688"/>
              <a:ext cx="3440429" cy="45491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48527" y="4224528"/>
              <a:ext cx="3246881" cy="454913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089904" y="4468368"/>
              <a:ext cx="2567178" cy="45491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939027" y="4712208"/>
              <a:ext cx="2868929" cy="45491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152387" y="4956048"/>
              <a:ext cx="2442210" cy="454913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903976" y="5199888"/>
              <a:ext cx="2940557" cy="45491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800344" y="5443728"/>
              <a:ext cx="3146298" cy="45491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655563" y="5687567"/>
              <a:ext cx="3434334" cy="454913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899404" y="5931408"/>
              <a:ext cx="2948178" cy="45491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326124" y="6175248"/>
              <a:ext cx="2041398" cy="454914"/>
            </a:xfrm>
            <a:prstGeom prst="rect">
              <a:avLst/>
            </a:prstGeom>
          </p:spPr>
        </p:pic>
      </p:grpSp>
      <p:sp>
        <p:nvSpPr>
          <p:cNvPr id="34" name="object 34"/>
          <p:cNvSpPr txBox="1"/>
          <p:nvPr/>
        </p:nvSpPr>
        <p:spPr>
          <a:xfrm>
            <a:off x="5776340" y="3302000"/>
            <a:ext cx="3134995" cy="3195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обучающиеся,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имеющие</a:t>
            </a:r>
            <a:endParaRPr sz="1600">
              <a:latin typeface="Times New Roman"/>
              <a:cs typeface="Times New Roman"/>
            </a:endParaRPr>
          </a:p>
          <a:p>
            <a:pPr marL="13970" marR="5080" indent="-1905" algn="ctr">
              <a:lnSpc>
                <a:spcPct val="100000"/>
              </a:lnSpc>
            </a:pPr>
            <a:r>
              <a:rPr sz="1600" spc="-10" dirty="0">
                <a:latin typeface="Times New Roman"/>
                <a:cs typeface="Times New Roman"/>
              </a:rPr>
              <a:t>академической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задолженности,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в </a:t>
            </a:r>
            <a:r>
              <a:rPr sz="1600" dirty="0">
                <a:latin typeface="Times New Roman"/>
                <a:cs typeface="Times New Roman"/>
              </a:rPr>
              <a:t>полном</a:t>
            </a:r>
            <a:r>
              <a:rPr sz="1600" spc="-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объеме</a:t>
            </a:r>
            <a:r>
              <a:rPr sz="1600" spc="-1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выполнившие </a:t>
            </a:r>
            <a:r>
              <a:rPr sz="1600" dirty="0">
                <a:latin typeface="Times New Roman"/>
                <a:cs typeface="Times New Roman"/>
              </a:rPr>
              <a:t>учебный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план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или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индивидуальный </a:t>
            </a:r>
            <a:r>
              <a:rPr sz="1600" dirty="0">
                <a:latin typeface="Times New Roman"/>
                <a:cs typeface="Times New Roman"/>
              </a:rPr>
              <a:t>учебный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план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(имеющие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годовые </a:t>
            </a:r>
            <a:r>
              <a:rPr sz="1600" dirty="0">
                <a:latin typeface="Times New Roman"/>
                <a:cs typeface="Times New Roman"/>
              </a:rPr>
              <a:t>отметки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всем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учебным</a:t>
            </a:r>
            <a:endParaRPr sz="1600">
              <a:latin typeface="Times New Roman"/>
              <a:cs typeface="Times New Roman"/>
            </a:endParaRPr>
          </a:p>
          <a:p>
            <a:pPr marL="260985" marR="251460" indent="-635" algn="ctr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предметам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учебного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плана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за </a:t>
            </a:r>
            <a:r>
              <a:rPr sz="1600" dirty="0">
                <a:latin typeface="Times New Roman"/>
                <a:cs typeface="Times New Roman"/>
              </a:rPr>
              <a:t>каждый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год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обучения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по </a:t>
            </a:r>
            <a:r>
              <a:rPr sz="1600" spc="-10" dirty="0">
                <a:latin typeface="Times New Roman"/>
                <a:cs typeface="Times New Roman"/>
              </a:rPr>
              <a:t>образовательным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программам</a:t>
            </a:r>
            <a:endParaRPr sz="1600">
              <a:latin typeface="Times New Roman"/>
              <a:cs typeface="Times New Roman"/>
            </a:endParaRPr>
          </a:p>
          <a:p>
            <a:pPr marL="12700" marR="5080" indent="144780">
              <a:lnSpc>
                <a:spcPct val="100000"/>
              </a:lnSpc>
              <a:spcBef>
                <a:spcPts val="5"/>
              </a:spcBef>
            </a:pPr>
            <a:r>
              <a:rPr sz="1600" spc="-10" dirty="0">
                <a:latin typeface="Times New Roman"/>
                <a:cs typeface="Times New Roman"/>
              </a:rPr>
              <a:t>среднего</a:t>
            </a:r>
            <a:r>
              <a:rPr sz="1600" spc="-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общего</a:t>
            </a:r>
            <a:r>
              <a:rPr sz="1600" spc="-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образования</a:t>
            </a:r>
            <a:r>
              <a:rPr sz="1600" spc="-7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не </a:t>
            </a:r>
            <a:r>
              <a:rPr sz="1600" dirty="0">
                <a:latin typeface="Times New Roman"/>
                <a:cs typeface="Times New Roman"/>
              </a:rPr>
              <a:t>ниже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удовлетворительных),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также</a:t>
            </a:r>
            <a:endParaRPr sz="1600">
              <a:latin typeface="Times New Roman"/>
              <a:cs typeface="Times New Roman"/>
            </a:endParaRPr>
          </a:p>
          <a:p>
            <a:pPr marL="683260" marR="247650" indent="-426720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имеющие</a:t>
            </a:r>
            <a:r>
              <a:rPr sz="1600" spc="-25" dirty="0">
                <a:latin typeface="Times New Roman"/>
                <a:cs typeface="Times New Roman"/>
              </a:rPr>
              <a:t> результат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«зачет»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за </a:t>
            </a:r>
            <a:r>
              <a:rPr sz="1600" spc="-10" dirty="0">
                <a:latin typeface="Times New Roman"/>
                <a:cs typeface="Times New Roman"/>
              </a:rPr>
              <a:t>итоговое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сочинение.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4109592" y="2238629"/>
            <a:ext cx="1889125" cy="1322070"/>
            <a:chOff x="4109592" y="2238629"/>
            <a:chExt cx="1889125" cy="1322070"/>
          </a:xfrm>
        </p:grpSpPr>
        <p:sp>
          <p:nvSpPr>
            <p:cNvPr id="36" name="object 36"/>
            <p:cNvSpPr/>
            <p:nvPr/>
          </p:nvSpPr>
          <p:spPr>
            <a:xfrm>
              <a:off x="4119117" y="2248154"/>
              <a:ext cx="1870075" cy="1303020"/>
            </a:xfrm>
            <a:custGeom>
              <a:avLst/>
              <a:gdLst/>
              <a:ahLst/>
              <a:cxnLst/>
              <a:rect l="l" t="t" r="r" b="b"/>
              <a:pathLst>
                <a:path w="1870075" h="1303020">
                  <a:moveTo>
                    <a:pt x="527304" y="0"/>
                  </a:moveTo>
                  <a:lnTo>
                    <a:pt x="0" y="152019"/>
                  </a:lnTo>
                  <a:lnTo>
                    <a:pt x="152146" y="679450"/>
                  </a:lnTo>
                  <a:lnTo>
                    <a:pt x="245872" y="509524"/>
                  </a:lnTo>
                  <a:lnTo>
                    <a:pt x="1682496" y="1302893"/>
                  </a:lnTo>
                  <a:lnTo>
                    <a:pt x="1870075" y="963168"/>
                  </a:lnTo>
                  <a:lnTo>
                    <a:pt x="433578" y="169799"/>
                  </a:lnTo>
                  <a:lnTo>
                    <a:pt x="527304" y="0"/>
                  </a:lnTo>
                  <a:close/>
                </a:path>
              </a:pathLst>
            </a:custGeom>
            <a:solidFill>
              <a:srgbClr val="5F76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119117" y="2248154"/>
              <a:ext cx="1870075" cy="1303020"/>
            </a:xfrm>
            <a:custGeom>
              <a:avLst/>
              <a:gdLst/>
              <a:ahLst/>
              <a:cxnLst/>
              <a:rect l="l" t="t" r="r" b="b"/>
              <a:pathLst>
                <a:path w="1870075" h="1303020">
                  <a:moveTo>
                    <a:pt x="0" y="152019"/>
                  </a:moveTo>
                  <a:lnTo>
                    <a:pt x="527304" y="0"/>
                  </a:lnTo>
                  <a:lnTo>
                    <a:pt x="433578" y="169799"/>
                  </a:lnTo>
                  <a:lnTo>
                    <a:pt x="1870075" y="963168"/>
                  </a:lnTo>
                  <a:lnTo>
                    <a:pt x="1682496" y="1302893"/>
                  </a:lnTo>
                  <a:lnTo>
                    <a:pt x="245872" y="509524"/>
                  </a:lnTo>
                  <a:lnTo>
                    <a:pt x="152146" y="679450"/>
                  </a:lnTo>
                  <a:lnTo>
                    <a:pt x="0" y="152019"/>
                  </a:lnTo>
                  <a:close/>
                </a:path>
              </a:pathLst>
            </a:custGeom>
            <a:ln w="19050">
              <a:solidFill>
                <a:srgbClr val="44548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77721" y="1310081"/>
            <a:ext cx="59905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ИТОГОВЫЕ</a:t>
            </a:r>
            <a:r>
              <a:rPr sz="4400" spc="-204" dirty="0"/>
              <a:t> </a:t>
            </a:r>
            <a:r>
              <a:rPr sz="4400" spc="-10" dirty="0"/>
              <a:t>ОЦЕНКИ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2433320"/>
            <a:ext cx="8281034" cy="2952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Times New Roman"/>
                <a:cs typeface="Times New Roman"/>
              </a:rPr>
              <a:t>По</a:t>
            </a:r>
            <a:r>
              <a:rPr sz="3200" spc="33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всем</a:t>
            </a:r>
            <a:r>
              <a:rPr sz="3200" spc="32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предметам</a:t>
            </a:r>
            <a:r>
              <a:rPr sz="3200" spc="3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учебного</a:t>
            </a:r>
            <a:r>
              <a:rPr sz="3200" spc="3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плана</a:t>
            </a:r>
            <a:r>
              <a:rPr sz="3200" spc="3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на</a:t>
            </a:r>
            <a:r>
              <a:rPr sz="3200" spc="320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уровне </a:t>
            </a:r>
            <a:r>
              <a:rPr sz="3200" dirty="0">
                <a:latin typeface="Times New Roman"/>
                <a:cs typeface="Times New Roman"/>
              </a:rPr>
              <a:t>среднего</a:t>
            </a:r>
            <a:r>
              <a:rPr sz="3200" spc="560" dirty="0">
                <a:latin typeface="Times New Roman"/>
                <a:cs typeface="Times New Roman"/>
              </a:rPr>
              <a:t>    </a:t>
            </a:r>
            <a:r>
              <a:rPr sz="3200" dirty="0">
                <a:latin typeface="Times New Roman"/>
                <a:cs typeface="Times New Roman"/>
              </a:rPr>
              <a:t>общего</a:t>
            </a:r>
            <a:r>
              <a:rPr sz="3200" spc="560" dirty="0">
                <a:latin typeface="Times New Roman"/>
                <a:cs typeface="Times New Roman"/>
              </a:rPr>
              <a:t>    </a:t>
            </a:r>
            <a:r>
              <a:rPr sz="3200" dirty="0">
                <a:latin typeface="Times New Roman"/>
                <a:cs typeface="Times New Roman"/>
              </a:rPr>
              <a:t>образования</a:t>
            </a:r>
            <a:r>
              <a:rPr sz="3200" spc="560" dirty="0">
                <a:latin typeface="Times New Roman"/>
                <a:cs typeface="Times New Roman"/>
              </a:rPr>
              <a:t>    </a:t>
            </a:r>
            <a:r>
              <a:rPr sz="3200" spc="-10" dirty="0">
                <a:latin typeface="Times New Roman"/>
                <a:cs typeface="Times New Roman"/>
              </a:rPr>
              <a:t>оценка </a:t>
            </a:r>
            <a:r>
              <a:rPr sz="3200" dirty="0">
                <a:latin typeface="Times New Roman"/>
                <a:cs typeface="Times New Roman"/>
              </a:rPr>
              <a:t>выставляется</a:t>
            </a:r>
            <a:r>
              <a:rPr sz="3200" spc="370" dirty="0">
                <a:latin typeface="Times New Roman"/>
                <a:cs typeface="Times New Roman"/>
              </a:rPr>
              <a:t>  </a:t>
            </a:r>
            <a:r>
              <a:rPr sz="3200" dirty="0">
                <a:latin typeface="Times New Roman"/>
                <a:cs typeface="Times New Roman"/>
              </a:rPr>
              <a:t>как</a:t>
            </a:r>
            <a:r>
              <a:rPr sz="3200" spc="375" dirty="0">
                <a:latin typeface="Times New Roman"/>
                <a:cs typeface="Times New Roman"/>
              </a:rPr>
              <a:t> 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среднее</a:t>
            </a:r>
            <a:r>
              <a:rPr sz="3200" b="1" u="sng" spc="3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3200" b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арифметическое</a:t>
            </a:r>
            <a:r>
              <a:rPr sz="3200" b="1" spc="-10" dirty="0">
                <a:latin typeface="Times New Roman"/>
                <a:cs typeface="Times New Roman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полугодовых</a:t>
            </a:r>
            <a:r>
              <a:rPr sz="3200" b="1" u="sng" spc="7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</a:t>
            </a:r>
            <a:r>
              <a:rPr sz="3200" b="1" u="sng" spc="7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годовых</a:t>
            </a:r>
            <a:r>
              <a:rPr sz="3200" b="1" u="sng" spc="7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оценок</a:t>
            </a:r>
            <a:r>
              <a:rPr sz="3200" b="1" u="sng" spc="7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за</a:t>
            </a:r>
            <a:r>
              <a:rPr sz="3200" b="1" u="sng" spc="7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10</a:t>
            </a:r>
            <a:r>
              <a:rPr sz="3200" b="1" u="sng" spc="7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</a:t>
            </a:r>
            <a:r>
              <a:rPr sz="3200" b="1" u="sng" spc="7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11</a:t>
            </a:r>
            <a:r>
              <a:rPr sz="3200" b="1" spc="-25" dirty="0">
                <a:latin typeface="Times New Roman"/>
                <a:cs typeface="Times New Roman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классы</a:t>
            </a:r>
            <a:r>
              <a:rPr sz="3200" b="1" u="sng" spc="27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3200" dirty="0">
                <a:latin typeface="Times New Roman"/>
                <a:cs typeface="Times New Roman"/>
              </a:rPr>
              <a:t>целыми</a:t>
            </a:r>
            <a:r>
              <a:rPr sz="3200" spc="285" dirty="0">
                <a:latin typeface="Times New Roman"/>
                <a:cs typeface="Times New Roman"/>
              </a:rPr>
              <a:t>  </a:t>
            </a:r>
            <a:r>
              <a:rPr sz="3200" dirty="0">
                <a:latin typeface="Times New Roman"/>
                <a:cs typeface="Times New Roman"/>
              </a:rPr>
              <a:t>числами</a:t>
            </a:r>
            <a:r>
              <a:rPr sz="3200" spc="285" dirty="0">
                <a:latin typeface="Times New Roman"/>
                <a:cs typeface="Times New Roman"/>
              </a:rPr>
              <a:t>  </a:t>
            </a:r>
            <a:r>
              <a:rPr sz="3200" dirty="0">
                <a:latin typeface="Times New Roman"/>
                <a:cs typeface="Times New Roman"/>
              </a:rPr>
              <a:t>в</a:t>
            </a:r>
            <a:r>
              <a:rPr sz="3200" spc="275" dirty="0">
                <a:latin typeface="Times New Roman"/>
                <a:cs typeface="Times New Roman"/>
              </a:rPr>
              <a:t>  </a:t>
            </a:r>
            <a:r>
              <a:rPr sz="3200" dirty="0">
                <a:latin typeface="Times New Roman"/>
                <a:cs typeface="Times New Roman"/>
              </a:rPr>
              <a:t>соответствии</a:t>
            </a:r>
            <a:r>
              <a:rPr sz="3200" spc="295" dirty="0">
                <a:latin typeface="Times New Roman"/>
                <a:cs typeface="Times New Roman"/>
              </a:rPr>
              <a:t>  </a:t>
            </a:r>
            <a:r>
              <a:rPr sz="3200" spc="-50" dirty="0">
                <a:latin typeface="Times New Roman"/>
                <a:cs typeface="Times New Roman"/>
              </a:rPr>
              <a:t>с </a:t>
            </a:r>
            <a:r>
              <a:rPr sz="3200" dirty="0">
                <a:latin typeface="Times New Roman"/>
                <a:cs typeface="Times New Roman"/>
              </a:rPr>
              <a:t>правилами</a:t>
            </a:r>
            <a:r>
              <a:rPr sz="3200" spc="-55" dirty="0">
                <a:latin typeface="Times New Roman"/>
                <a:cs typeface="Times New Roman"/>
              </a:rPr>
              <a:t> </a:t>
            </a:r>
            <a:r>
              <a:rPr sz="3200" spc="-30" dirty="0">
                <a:latin typeface="Times New Roman"/>
                <a:cs typeface="Times New Roman"/>
              </a:rPr>
              <a:t>математического</a:t>
            </a:r>
            <a:r>
              <a:rPr sz="3200" spc="-70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округления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94330" y="642620"/>
            <a:ext cx="43745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Получение</a:t>
            </a:r>
            <a:r>
              <a:rPr sz="3600" spc="-190" dirty="0"/>
              <a:t> </a:t>
            </a:r>
            <a:r>
              <a:rPr sz="3600" spc="-10" dirty="0"/>
              <a:t>аттестата</a:t>
            </a:r>
            <a:endParaRPr sz="36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45173" y="1334388"/>
          <a:ext cx="8572498" cy="50285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56080"/>
                <a:gridCol w="864234"/>
                <a:gridCol w="792479"/>
                <a:gridCol w="1152525"/>
                <a:gridCol w="720725"/>
                <a:gridCol w="648970"/>
                <a:gridCol w="2737485"/>
              </a:tblGrid>
              <a:tr h="15119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24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220979">
                        <a:lnSpc>
                          <a:spcPct val="100000"/>
                        </a:lnSpc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Предмет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0" marB="0" vert="vert2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F76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10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класс</a:t>
                      </a:r>
                      <a:endParaRPr sz="1800">
                        <a:latin typeface="Georgia"/>
                        <a:cs typeface="Georgia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spc="-50" dirty="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2</a:t>
                      </a:r>
                      <a:endParaRPr sz="1800">
                        <a:latin typeface="Georgia"/>
                        <a:cs typeface="Georgia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полугодия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12700" marB="0" vert="vert2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F76B4"/>
                    </a:solidFill>
                  </a:tcPr>
                </a:tc>
                <a:tc>
                  <a:txBody>
                    <a:bodyPr/>
                    <a:lstStyle/>
                    <a:p>
                      <a:pPr marL="554355" marR="245745" indent="-304800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10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класс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год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114300" marB="0" vert="vert2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F76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11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класс</a:t>
                      </a:r>
                      <a:endParaRPr sz="1800">
                        <a:latin typeface="Georgia"/>
                        <a:cs typeface="Georgia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spc="-50" dirty="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2</a:t>
                      </a:r>
                      <a:endParaRPr sz="1800">
                        <a:latin typeface="Georgia"/>
                        <a:cs typeface="Georgia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полугодия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157480" marB="0" vert="vert2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F76B4"/>
                    </a:solidFill>
                  </a:tcPr>
                </a:tc>
                <a:tc>
                  <a:txBody>
                    <a:bodyPr/>
                    <a:lstStyle/>
                    <a:p>
                      <a:pPr marL="554355" marR="270510" indent="-280670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11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 класс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год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78740" marB="0" vert="vert2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F76B4"/>
                    </a:solidFill>
                  </a:tcPr>
                </a:tc>
                <a:tc>
                  <a:txBody>
                    <a:bodyPr/>
                    <a:lstStyle/>
                    <a:p>
                      <a:pPr marL="224154">
                        <a:lnSpc>
                          <a:spcPct val="100000"/>
                        </a:lnSpc>
                        <a:spcBef>
                          <a:spcPts val="141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Аттестат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179705" marB="0" vert="vert2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F76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36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231775">
                        <a:lnSpc>
                          <a:spcPct val="100000"/>
                        </a:lnSpc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Georgia"/>
                          <a:cs typeface="Georgia"/>
                        </a:rPr>
                        <a:t>Экзамен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0" marB="0" vert="vert2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F76B4"/>
                    </a:solidFill>
                  </a:tcPr>
                </a:tc>
              </a:tr>
              <a:tr h="11449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dirty="0">
                          <a:latin typeface="Georgia"/>
                          <a:cs typeface="Georgia"/>
                        </a:rPr>
                        <a:t>Русский</a:t>
                      </a:r>
                      <a:r>
                        <a:rPr sz="1800" spc="-6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spc="-20" dirty="0">
                          <a:latin typeface="Georgia"/>
                          <a:cs typeface="Georgia"/>
                        </a:rPr>
                        <a:t>язык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165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25" dirty="0">
                          <a:latin typeface="Georgia"/>
                          <a:cs typeface="Georgia"/>
                        </a:rPr>
                        <a:t>44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165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50" dirty="0">
                          <a:latin typeface="Georgia"/>
                          <a:cs typeface="Georgia"/>
                        </a:rPr>
                        <a:t>4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165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25" dirty="0">
                          <a:latin typeface="Georgia"/>
                          <a:cs typeface="Georgia"/>
                        </a:rPr>
                        <a:t>55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165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50" dirty="0">
                          <a:latin typeface="Georgia"/>
                          <a:cs typeface="Georgia"/>
                        </a:rPr>
                        <a:t>5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165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50" dirty="0">
                          <a:solidFill>
                            <a:srgbClr val="FF0000"/>
                          </a:solidFill>
                          <a:latin typeface="Georgia"/>
                          <a:cs typeface="Georgia"/>
                        </a:rPr>
                        <a:t>5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165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262255" indent="-6350">
                        <a:lnSpc>
                          <a:spcPct val="100000"/>
                        </a:lnSpc>
                        <a:spcBef>
                          <a:spcPts val="1110"/>
                        </a:spcBef>
                        <a:buSzPct val="92857"/>
                        <a:buAutoNum type="arabicPeriod"/>
                        <a:tabLst>
                          <a:tab pos="214629" algn="l"/>
                        </a:tabLst>
                      </a:pPr>
                      <a:r>
                        <a:rPr sz="1400" dirty="0">
                          <a:latin typeface="Georgia"/>
                          <a:cs typeface="Georgia"/>
                        </a:rPr>
                        <a:t>	Результат</a:t>
                      </a:r>
                      <a:r>
                        <a:rPr sz="1400" spc="-4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400" dirty="0">
                          <a:latin typeface="Georgia"/>
                          <a:cs typeface="Georgia"/>
                        </a:rPr>
                        <a:t>экзамена</a:t>
                      </a:r>
                      <a:r>
                        <a:rPr sz="1400" spc="-4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400" spc="-25" dirty="0">
                          <a:latin typeface="Georgia"/>
                          <a:cs typeface="Georgia"/>
                        </a:rPr>
                        <a:t>на </a:t>
                      </a:r>
                      <a:r>
                        <a:rPr sz="1400" dirty="0">
                          <a:latin typeface="Georgia"/>
                          <a:cs typeface="Georgia"/>
                        </a:rPr>
                        <a:t>отметку</a:t>
                      </a:r>
                      <a:r>
                        <a:rPr sz="1400" spc="-4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400" dirty="0">
                          <a:latin typeface="Georgia"/>
                          <a:cs typeface="Georgia"/>
                        </a:rPr>
                        <a:t>в</a:t>
                      </a:r>
                      <a:r>
                        <a:rPr sz="1400" spc="-1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400" dirty="0">
                          <a:latin typeface="Georgia"/>
                          <a:cs typeface="Georgia"/>
                        </a:rPr>
                        <a:t>аттестат</a:t>
                      </a:r>
                      <a:r>
                        <a:rPr sz="14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400" dirty="0">
                          <a:solidFill>
                            <a:srgbClr val="FF0000"/>
                          </a:solidFill>
                          <a:latin typeface="Georgia"/>
                          <a:cs typeface="Georgia"/>
                        </a:rPr>
                        <a:t>не</a:t>
                      </a:r>
                      <a:r>
                        <a:rPr sz="1400" spc="-25" dirty="0">
                          <a:solidFill>
                            <a:srgbClr val="FF000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400" spc="-10" dirty="0">
                          <a:solidFill>
                            <a:srgbClr val="FF0000"/>
                          </a:solidFill>
                          <a:latin typeface="Georgia"/>
                          <a:cs typeface="Georgia"/>
                        </a:rPr>
                        <a:t>влияет</a:t>
                      </a:r>
                      <a:endParaRPr sz="1400">
                        <a:latin typeface="Georgia"/>
                        <a:cs typeface="Georgia"/>
                      </a:endParaRPr>
                    </a:p>
                    <a:p>
                      <a:pPr marL="92075" marR="247015" indent="-1905">
                        <a:lnSpc>
                          <a:spcPct val="100000"/>
                        </a:lnSpc>
                        <a:buSzPct val="92857"/>
                        <a:buAutoNum type="arabicPeriod"/>
                        <a:tabLst>
                          <a:tab pos="239395" algn="l"/>
                        </a:tabLst>
                      </a:pPr>
                      <a:r>
                        <a:rPr sz="1400" dirty="0">
                          <a:latin typeface="Georgia"/>
                          <a:cs typeface="Georgia"/>
                        </a:rPr>
                        <a:t>	Результат</a:t>
                      </a:r>
                      <a:r>
                        <a:rPr sz="1400" spc="-4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400" dirty="0">
                          <a:latin typeface="Georgia"/>
                          <a:cs typeface="Georgia"/>
                        </a:rPr>
                        <a:t>экзамена</a:t>
                      </a:r>
                      <a:r>
                        <a:rPr sz="1400" spc="-4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400" spc="-10" dirty="0">
                          <a:solidFill>
                            <a:srgbClr val="FF0000"/>
                          </a:solidFill>
                          <a:latin typeface="Georgia"/>
                          <a:cs typeface="Georgia"/>
                        </a:rPr>
                        <a:t>влияет </a:t>
                      </a:r>
                      <a:r>
                        <a:rPr sz="1400" dirty="0">
                          <a:latin typeface="Georgia"/>
                          <a:cs typeface="Georgia"/>
                        </a:rPr>
                        <a:t>на</a:t>
                      </a:r>
                      <a:r>
                        <a:rPr sz="14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400" dirty="0">
                          <a:latin typeface="Georgia"/>
                          <a:cs typeface="Georgia"/>
                        </a:rPr>
                        <a:t>получение</a:t>
                      </a:r>
                      <a:r>
                        <a:rPr sz="14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400" spc="-10" dirty="0">
                          <a:latin typeface="Georgia"/>
                          <a:cs typeface="Georgia"/>
                        </a:rPr>
                        <a:t>аттестата</a:t>
                      </a:r>
                      <a:endParaRPr sz="1400">
                        <a:latin typeface="Georgia"/>
                        <a:cs typeface="Georgia"/>
                      </a:endParaRPr>
                    </a:p>
                  </a:txBody>
                  <a:tcPr marL="0" marR="0" marT="1409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</a:tr>
              <a:tr h="12268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2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10" dirty="0">
                          <a:latin typeface="Georgia"/>
                          <a:cs typeface="Georgia"/>
                        </a:rPr>
                        <a:t>Математика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2063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2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25" dirty="0">
                          <a:latin typeface="Georgia"/>
                          <a:cs typeface="Georgia"/>
                        </a:rPr>
                        <a:t>44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2063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2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50" dirty="0">
                          <a:latin typeface="Georgia"/>
                          <a:cs typeface="Georgia"/>
                        </a:rPr>
                        <a:t>4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2063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2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25" dirty="0">
                          <a:latin typeface="Georgia"/>
                          <a:cs typeface="Georgia"/>
                        </a:rPr>
                        <a:t>33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2063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2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50" dirty="0">
                          <a:latin typeface="Georgia"/>
                          <a:cs typeface="Georgia"/>
                        </a:rPr>
                        <a:t>3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2063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2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50" dirty="0">
                          <a:solidFill>
                            <a:srgbClr val="FF0000"/>
                          </a:solidFill>
                          <a:latin typeface="Georgia"/>
                          <a:cs typeface="Georgia"/>
                        </a:rPr>
                        <a:t>4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2063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262255" indent="-6350">
                        <a:lnSpc>
                          <a:spcPct val="100000"/>
                        </a:lnSpc>
                        <a:spcBef>
                          <a:spcPts val="320"/>
                        </a:spcBef>
                        <a:buSzPct val="92857"/>
                        <a:buAutoNum type="arabicPeriod"/>
                        <a:tabLst>
                          <a:tab pos="214629" algn="l"/>
                        </a:tabLst>
                      </a:pPr>
                      <a:r>
                        <a:rPr sz="1400" dirty="0">
                          <a:latin typeface="Georgia"/>
                          <a:cs typeface="Georgia"/>
                        </a:rPr>
                        <a:t>	Результат</a:t>
                      </a:r>
                      <a:r>
                        <a:rPr sz="1400" spc="-4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400" dirty="0">
                          <a:latin typeface="Georgia"/>
                          <a:cs typeface="Georgia"/>
                        </a:rPr>
                        <a:t>экзамена</a:t>
                      </a:r>
                      <a:r>
                        <a:rPr sz="1400" spc="-4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400" spc="-25" dirty="0">
                          <a:latin typeface="Georgia"/>
                          <a:cs typeface="Georgia"/>
                        </a:rPr>
                        <a:t>на </a:t>
                      </a:r>
                      <a:r>
                        <a:rPr sz="1400" dirty="0">
                          <a:latin typeface="Georgia"/>
                          <a:cs typeface="Georgia"/>
                        </a:rPr>
                        <a:t>отметку</a:t>
                      </a:r>
                      <a:r>
                        <a:rPr sz="1400" spc="-4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400" dirty="0">
                          <a:latin typeface="Georgia"/>
                          <a:cs typeface="Georgia"/>
                        </a:rPr>
                        <a:t>в</a:t>
                      </a:r>
                      <a:r>
                        <a:rPr sz="1400" spc="-1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400" dirty="0">
                          <a:latin typeface="Georgia"/>
                          <a:cs typeface="Georgia"/>
                        </a:rPr>
                        <a:t>аттестат</a:t>
                      </a:r>
                      <a:r>
                        <a:rPr sz="14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400" dirty="0">
                          <a:solidFill>
                            <a:srgbClr val="FF0000"/>
                          </a:solidFill>
                          <a:latin typeface="Georgia"/>
                          <a:cs typeface="Georgia"/>
                        </a:rPr>
                        <a:t>не</a:t>
                      </a:r>
                      <a:r>
                        <a:rPr sz="1400" spc="-25" dirty="0">
                          <a:solidFill>
                            <a:srgbClr val="FF000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400" spc="-10" dirty="0">
                          <a:solidFill>
                            <a:srgbClr val="FF0000"/>
                          </a:solidFill>
                          <a:latin typeface="Georgia"/>
                          <a:cs typeface="Georgia"/>
                        </a:rPr>
                        <a:t>влияет</a:t>
                      </a:r>
                      <a:endParaRPr sz="1400">
                        <a:latin typeface="Georgia"/>
                        <a:cs typeface="Georgia"/>
                      </a:endParaRPr>
                    </a:p>
                    <a:p>
                      <a:pPr marL="92075" marR="247015" indent="-1905">
                        <a:lnSpc>
                          <a:spcPct val="100000"/>
                        </a:lnSpc>
                        <a:buSzPct val="92857"/>
                        <a:buAutoNum type="arabicPeriod"/>
                        <a:tabLst>
                          <a:tab pos="239395" algn="l"/>
                        </a:tabLst>
                      </a:pPr>
                      <a:r>
                        <a:rPr sz="1400" dirty="0">
                          <a:latin typeface="Georgia"/>
                          <a:cs typeface="Georgia"/>
                        </a:rPr>
                        <a:t>	Результат</a:t>
                      </a:r>
                      <a:r>
                        <a:rPr sz="1400" spc="-4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400" dirty="0">
                          <a:latin typeface="Georgia"/>
                          <a:cs typeface="Georgia"/>
                        </a:rPr>
                        <a:t>экзамена</a:t>
                      </a:r>
                      <a:r>
                        <a:rPr sz="1400" spc="-4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400" spc="-10" dirty="0">
                          <a:solidFill>
                            <a:srgbClr val="FF0000"/>
                          </a:solidFill>
                          <a:latin typeface="Georgia"/>
                          <a:cs typeface="Georgia"/>
                        </a:rPr>
                        <a:t>влияет </a:t>
                      </a:r>
                      <a:r>
                        <a:rPr sz="1400" dirty="0">
                          <a:latin typeface="Georgia"/>
                          <a:cs typeface="Georgia"/>
                        </a:rPr>
                        <a:t>на</a:t>
                      </a:r>
                      <a:r>
                        <a:rPr sz="14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400" dirty="0">
                          <a:latin typeface="Georgia"/>
                          <a:cs typeface="Georgia"/>
                        </a:rPr>
                        <a:t>получение</a:t>
                      </a:r>
                      <a:r>
                        <a:rPr sz="14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400" spc="-10" dirty="0">
                          <a:latin typeface="Georgia"/>
                          <a:cs typeface="Georgia"/>
                        </a:rPr>
                        <a:t>аттестата</a:t>
                      </a:r>
                      <a:endParaRPr sz="1400">
                        <a:latin typeface="Georgia"/>
                        <a:cs typeface="Georgi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</a:tr>
              <a:tr h="11449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0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Georgia"/>
                          <a:cs typeface="Georgia"/>
                        </a:rPr>
                        <a:t>География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0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25" dirty="0">
                          <a:latin typeface="Georgia"/>
                          <a:cs typeface="Georgia"/>
                        </a:rPr>
                        <a:t>44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0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50" dirty="0">
                          <a:latin typeface="Georgia"/>
                          <a:cs typeface="Georgia"/>
                        </a:rPr>
                        <a:t>4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0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800" spc="-50" dirty="0">
                          <a:latin typeface="Georgia"/>
                          <a:cs typeface="Georgia"/>
                        </a:rPr>
                        <a:t>5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0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50" dirty="0">
                          <a:latin typeface="Georgia"/>
                          <a:cs typeface="Georgia"/>
                        </a:rPr>
                        <a:t>5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0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800" spc="-50" dirty="0">
                          <a:solidFill>
                            <a:srgbClr val="FF0000"/>
                          </a:solidFill>
                          <a:latin typeface="Georgia"/>
                          <a:cs typeface="Georgia"/>
                        </a:rPr>
                        <a:t>4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262255" indent="-6350">
                        <a:lnSpc>
                          <a:spcPct val="100000"/>
                        </a:lnSpc>
                        <a:spcBef>
                          <a:spcPts val="325"/>
                        </a:spcBef>
                        <a:buSzPct val="92857"/>
                        <a:buAutoNum type="arabicPeriod"/>
                        <a:tabLst>
                          <a:tab pos="214629" algn="l"/>
                        </a:tabLst>
                      </a:pPr>
                      <a:r>
                        <a:rPr sz="1400" dirty="0">
                          <a:latin typeface="Georgia"/>
                          <a:cs typeface="Georgia"/>
                        </a:rPr>
                        <a:t>	Результат</a:t>
                      </a:r>
                      <a:r>
                        <a:rPr sz="1400" spc="-4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400" dirty="0">
                          <a:latin typeface="Georgia"/>
                          <a:cs typeface="Georgia"/>
                        </a:rPr>
                        <a:t>экзамена</a:t>
                      </a:r>
                      <a:r>
                        <a:rPr sz="1400" spc="-4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400" spc="-25" dirty="0">
                          <a:latin typeface="Georgia"/>
                          <a:cs typeface="Georgia"/>
                        </a:rPr>
                        <a:t>на </a:t>
                      </a:r>
                      <a:r>
                        <a:rPr sz="1400" dirty="0">
                          <a:latin typeface="Georgia"/>
                          <a:cs typeface="Georgia"/>
                        </a:rPr>
                        <a:t>отметку</a:t>
                      </a:r>
                      <a:r>
                        <a:rPr sz="1400" spc="-4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400" dirty="0">
                          <a:latin typeface="Georgia"/>
                          <a:cs typeface="Georgia"/>
                        </a:rPr>
                        <a:t>в</a:t>
                      </a:r>
                      <a:r>
                        <a:rPr sz="1400" spc="-1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400" dirty="0">
                          <a:latin typeface="Georgia"/>
                          <a:cs typeface="Georgia"/>
                        </a:rPr>
                        <a:t>аттестат</a:t>
                      </a:r>
                      <a:r>
                        <a:rPr sz="14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400" dirty="0">
                          <a:solidFill>
                            <a:srgbClr val="FF0000"/>
                          </a:solidFill>
                          <a:latin typeface="Georgia"/>
                          <a:cs typeface="Georgia"/>
                        </a:rPr>
                        <a:t>не</a:t>
                      </a:r>
                      <a:r>
                        <a:rPr sz="1400" spc="-25" dirty="0">
                          <a:solidFill>
                            <a:srgbClr val="FF000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400" spc="-10" dirty="0">
                          <a:solidFill>
                            <a:srgbClr val="FF0000"/>
                          </a:solidFill>
                          <a:latin typeface="Georgia"/>
                          <a:cs typeface="Georgia"/>
                        </a:rPr>
                        <a:t>влияет</a:t>
                      </a:r>
                      <a:endParaRPr sz="1400">
                        <a:latin typeface="Georgia"/>
                        <a:cs typeface="Georgia"/>
                      </a:endParaRPr>
                    </a:p>
                    <a:p>
                      <a:pPr marL="92075" marR="83820" indent="-1905">
                        <a:lnSpc>
                          <a:spcPct val="100000"/>
                        </a:lnSpc>
                        <a:buSzPct val="92857"/>
                        <a:buAutoNum type="arabicPeriod"/>
                        <a:tabLst>
                          <a:tab pos="239395" algn="l"/>
                        </a:tabLst>
                      </a:pPr>
                      <a:r>
                        <a:rPr sz="1400" dirty="0">
                          <a:latin typeface="Georgia"/>
                          <a:cs typeface="Georgia"/>
                        </a:rPr>
                        <a:t>	Результат</a:t>
                      </a:r>
                      <a:r>
                        <a:rPr sz="1400" spc="-4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400" dirty="0">
                          <a:latin typeface="Georgia"/>
                          <a:cs typeface="Georgia"/>
                        </a:rPr>
                        <a:t>экзамена</a:t>
                      </a:r>
                      <a:r>
                        <a:rPr sz="1400" spc="-4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400" spc="-25" dirty="0">
                          <a:solidFill>
                            <a:srgbClr val="FF0000"/>
                          </a:solidFill>
                          <a:latin typeface="Georgia"/>
                          <a:cs typeface="Georgia"/>
                        </a:rPr>
                        <a:t>не </a:t>
                      </a:r>
                      <a:r>
                        <a:rPr sz="1400" dirty="0">
                          <a:solidFill>
                            <a:srgbClr val="FF0000"/>
                          </a:solidFill>
                          <a:latin typeface="Georgia"/>
                          <a:cs typeface="Georgia"/>
                        </a:rPr>
                        <a:t>влияет</a:t>
                      </a:r>
                      <a:r>
                        <a:rPr sz="1400" spc="-35" dirty="0">
                          <a:solidFill>
                            <a:srgbClr val="FF000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400" dirty="0">
                          <a:latin typeface="Georgia"/>
                          <a:cs typeface="Georgia"/>
                        </a:rPr>
                        <a:t>на</a:t>
                      </a:r>
                      <a:r>
                        <a:rPr sz="14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400" dirty="0">
                          <a:latin typeface="Georgia"/>
                          <a:cs typeface="Georgia"/>
                        </a:rPr>
                        <a:t>получение</a:t>
                      </a:r>
                      <a:r>
                        <a:rPr sz="1400" spc="-5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400" spc="-10" dirty="0">
                          <a:latin typeface="Georgia"/>
                          <a:cs typeface="Georgia"/>
                        </a:rPr>
                        <a:t>аттестата</a:t>
                      </a:r>
                      <a:endParaRPr sz="1400">
                        <a:latin typeface="Georgia"/>
                        <a:cs typeface="Georgia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6770" y="922781"/>
            <a:ext cx="78879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0" dirty="0"/>
              <a:t>Продолжительность</a:t>
            </a:r>
            <a:r>
              <a:rPr sz="2800" spc="-50" dirty="0"/>
              <a:t> </a:t>
            </a:r>
            <a:r>
              <a:rPr sz="2800" spc="-10" dirty="0"/>
              <a:t>проведения</a:t>
            </a:r>
            <a:r>
              <a:rPr sz="2800" spc="-55" dirty="0"/>
              <a:t> </a:t>
            </a:r>
            <a:r>
              <a:rPr sz="2800" dirty="0"/>
              <a:t>ЕГЭ</a:t>
            </a:r>
            <a:r>
              <a:rPr sz="2800" spc="-35" dirty="0"/>
              <a:t> </a:t>
            </a:r>
            <a:r>
              <a:rPr sz="2800" dirty="0"/>
              <a:t>в</a:t>
            </a:r>
            <a:r>
              <a:rPr sz="2800" spc="-45" dirty="0"/>
              <a:t> </a:t>
            </a:r>
            <a:r>
              <a:rPr sz="2800" dirty="0"/>
              <a:t>2025</a:t>
            </a:r>
            <a:r>
              <a:rPr sz="2800" spc="-55" dirty="0"/>
              <a:t> </a:t>
            </a:r>
            <a:r>
              <a:rPr sz="2800" spc="-20" dirty="0"/>
              <a:t>году</a:t>
            </a:r>
            <a:endParaRPr sz="28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89191" y="1406397"/>
          <a:ext cx="8425180" cy="5183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12590"/>
                <a:gridCol w="4212590"/>
              </a:tblGrid>
              <a:tr h="45720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4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Продолжительность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F76B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4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Предметы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F76B4"/>
                    </a:solidFill>
                  </a:tcPr>
                </a:tc>
              </a:tr>
              <a:tr h="14351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70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2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часа</a:t>
                      </a: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55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минут</a:t>
                      </a:r>
                      <a:r>
                        <a:rPr sz="2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(235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 минут)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1739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  <a:tc>
                  <a:txBody>
                    <a:bodyPr/>
                    <a:lstStyle/>
                    <a:p>
                      <a:pPr marL="368300" marR="360045" algn="ctr">
                        <a:lnSpc>
                          <a:spcPct val="100000"/>
                        </a:lnSpc>
                        <a:spcBef>
                          <a:spcPts val="1250"/>
                        </a:spcBef>
                      </a:pP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Математика</a:t>
                      </a:r>
                      <a:r>
                        <a:rPr sz="2400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(профильная), литература,</a:t>
                      </a:r>
                      <a:r>
                        <a:rPr sz="24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физика, информатика,</a:t>
                      </a:r>
                      <a:r>
                        <a:rPr sz="24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биология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158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20"/>
                        </a:spcBef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2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часа</a:t>
                      </a: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30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минут</a:t>
                      </a:r>
                      <a:r>
                        <a:rPr sz="2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(210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 минут)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184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 marL="1042035" marR="106045" indent="-92710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Русский</a:t>
                      </a:r>
                      <a:r>
                        <a:rPr sz="24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язык,</a:t>
                      </a:r>
                      <a:r>
                        <a:rPr sz="2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химия,</a:t>
                      </a:r>
                      <a:r>
                        <a:rPr sz="2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история, обществознание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20"/>
                        </a:spcBef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24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часа</a:t>
                      </a:r>
                      <a:r>
                        <a:rPr sz="2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(180</a:t>
                      </a:r>
                      <a:r>
                        <a:rPr sz="24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минут)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184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Математика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(базовая),география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720"/>
                        </a:spcBef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17 </a:t>
                      </a: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минут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184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 marL="1189355" marR="853440" indent="-326390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Иностранный</a:t>
                      </a:r>
                      <a:r>
                        <a:rPr sz="24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язык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(устная</a:t>
                      </a:r>
                      <a:r>
                        <a:rPr sz="2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часть)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61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25"/>
                        </a:spcBef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24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часа</a:t>
                      </a: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10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минут</a:t>
                      </a:r>
                      <a:r>
                        <a:rPr sz="2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(190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 минут)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190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  <a:tc>
                  <a:txBody>
                    <a:bodyPr/>
                    <a:lstStyle/>
                    <a:p>
                      <a:pPr marL="852805" marR="843280" indent="1016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400" dirty="0">
                          <a:latin typeface="Times New Roman"/>
                          <a:cs typeface="Times New Roman"/>
                        </a:rPr>
                        <a:t>Иностранный</a:t>
                      </a:r>
                      <a:r>
                        <a:rPr sz="24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20" dirty="0">
                          <a:latin typeface="Times New Roman"/>
                          <a:cs typeface="Times New Roman"/>
                        </a:rPr>
                        <a:t>язык </a:t>
                      </a:r>
                      <a:r>
                        <a:rPr sz="2400" dirty="0">
                          <a:latin typeface="Times New Roman"/>
                          <a:cs typeface="Times New Roman"/>
                        </a:rPr>
                        <a:t>(письменная</a:t>
                      </a:r>
                      <a:r>
                        <a:rPr sz="24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10" dirty="0">
                          <a:latin typeface="Times New Roman"/>
                          <a:cs typeface="Times New Roman"/>
                        </a:rPr>
                        <a:t>часть)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94436" y="656589"/>
            <a:ext cx="7980045" cy="909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05610" marR="5080" indent="-1693545">
              <a:lnSpc>
                <a:spcPct val="100000"/>
              </a:lnSpc>
              <a:spcBef>
                <a:spcPts val="105"/>
              </a:spcBef>
            </a:pPr>
            <a:r>
              <a:rPr sz="2900" dirty="0"/>
              <a:t>Дополнительные</a:t>
            </a:r>
            <a:r>
              <a:rPr sz="2900" spc="-80" dirty="0"/>
              <a:t> </a:t>
            </a:r>
            <a:r>
              <a:rPr sz="2900" dirty="0"/>
              <a:t>материалы,</a:t>
            </a:r>
            <a:r>
              <a:rPr sz="2900" spc="-110" dirty="0"/>
              <a:t> </a:t>
            </a:r>
            <a:r>
              <a:rPr sz="2900" dirty="0"/>
              <a:t>разрешенные</a:t>
            </a:r>
            <a:r>
              <a:rPr sz="2900" spc="-95" dirty="0"/>
              <a:t> </a:t>
            </a:r>
            <a:r>
              <a:rPr sz="2900" spc="-25" dirty="0"/>
              <a:t>для </a:t>
            </a:r>
            <a:r>
              <a:rPr sz="2900" dirty="0"/>
              <a:t>использования</a:t>
            </a:r>
            <a:r>
              <a:rPr sz="2900" spc="-90" dirty="0"/>
              <a:t> </a:t>
            </a:r>
            <a:r>
              <a:rPr sz="2900" dirty="0"/>
              <a:t>на</a:t>
            </a:r>
            <a:r>
              <a:rPr sz="2900" spc="-85" dirty="0"/>
              <a:t> </a:t>
            </a:r>
            <a:r>
              <a:rPr sz="2900" spc="-10" dirty="0"/>
              <a:t>экзамене</a:t>
            </a:r>
            <a:endParaRPr sz="2900"/>
          </a:p>
        </p:txBody>
      </p:sp>
      <p:sp>
        <p:nvSpPr>
          <p:cNvPr id="3" name="object 3"/>
          <p:cNvSpPr txBox="1"/>
          <p:nvPr/>
        </p:nvSpPr>
        <p:spPr>
          <a:xfrm>
            <a:off x="582269" y="1726133"/>
            <a:ext cx="820674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Во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время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экзамена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рабочем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столе</a:t>
            </a:r>
            <a:r>
              <a:rPr sz="1800" spc="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участника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ГИА-</a:t>
            </a:r>
            <a:r>
              <a:rPr sz="1800" dirty="0">
                <a:latin typeface="Times New Roman"/>
                <a:cs typeface="Times New Roman"/>
              </a:rPr>
              <a:t>11,</a:t>
            </a:r>
            <a:r>
              <a:rPr sz="1800" spc="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помимо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экзаменационных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Times New Roman"/>
                <a:cs typeface="Times New Roman"/>
              </a:rPr>
              <a:t>материалов,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находятся:</a:t>
            </a:r>
            <a:endParaRPr sz="18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гелевая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ручка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чернилами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черного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цвета;</a:t>
            </a:r>
            <a:endParaRPr sz="18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sz="1800" spc="-20" dirty="0">
                <a:latin typeface="Times New Roman"/>
                <a:cs typeface="Times New Roman"/>
              </a:rPr>
              <a:t>документ,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удостоверяющий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личность</a:t>
            </a:r>
            <a:endParaRPr sz="18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05205" y="3038855"/>
          <a:ext cx="8255635" cy="34740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04415"/>
                <a:gridCol w="5951220"/>
              </a:tblGrid>
              <a:tr h="457200">
                <a:tc>
                  <a:txBody>
                    <a:bodyPr/>
                    <a:lstStyle/>
                    <a:p>
                      <a:pPr marL="55943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b="1" spc="-10" dirty="0">
                          <a:latin typeface="Times New Roman"/>
                          <a:cs typeface="Times New Roman"/>
                        </a:rPr>
                        <a:t>Предмет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5F76B4"/>
                      </a:solidFill>
                      <a:prstDash val="solid"/>
                    </a:lnL>
                    <a:lnR w="12700">
                      <a:solidFill>
                        <a:srgbClr val="5F76B4"/>
                      </a:solidFill>
                      <a:prstDash val="solid"/>
                    </a:lnR>
                    <a:lnT w="12700">
                      <a:solidFill>
                        <a:srgbClr val="5F76B4"/>
                      </a:solidFill>
                      <a:prstDash val="solid"/>
                    </a:lnT>
                    <a:lnB w="12700">
                      <a:solidFill>
                        <a:srgbClr val="5F76B4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b="1" spc="-10" dirty="0">
                          <a:latin typeface="Times New Roman"/>
                          <a:cs typeface="Times New Roman"/>
                        </a:rPr>
                        <a:t>Материалы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5F76B4"/>
                      </a:solidFill>
                      <a:prstDash val="solid"/>
                    </a:lnL>
                    <a:lnR w="12700">
                      <a:solidFill>
                        <a:srgbClr val="5F76B4"/>
                      </a:solidFill>
                      <a:prstDash val="solid"/>
                    </a:lnR>
                    <a:lnT w="12700">
                      <a:solidFill>
                        <a:srgbClr val="5F76B4"/>
                      </a:solidFill>
                      <a:prstDash val="solid"/>
                    </a:lnT>
                    <a:lnB w="12700">
                      <a:solidFill>
                        <a:srgbClr val="5F76B4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625"/>
                        </a:spcBef>
                      </a:pPr>
                      <a:r>
                        <a:rPr sz="1800" dirty="0">
                          <a:latin typeface="Georgia"/>
                          <a:cs typeface="Georgia"/>
                        </a:rPr>
                        <a:t>Математика</a:t>
                      </a:r>
                      <a:r>
                        <a:rPr sz="1800" spc="-6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dirty="0">
                          <a:latin typeface="Georgia"/>
                          <a:cs typeface="Georgia"/>
                        </a:rPr>
                        <a:t>(Б,</a:t>
                      </a:r>
                      <a:r>
                        <a:rPr sz="1800" spc="-5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spc="-25" dirty="0">
                          <a:latin typeface="Georgia"/>
                          <a:cs typeface="Georgia"/>
                        </a:rPr>
                        <a:t>П)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206375" marB="0">
                    <a:lnL w="12700">
                      <a:solidFill>
                        <a:srgbClr val="5F76B4"/>
                      </a:solidFill>
                      <a:prstDash val="solid"/>
                    </a:lnL>
                    <a:lnR w="12700">
                      <a:solidFill>
                        <a:srgbClr val="5F76B4"/>
                      </a:solidFill>
                      <a:prstDash val="solid"/>
                    </a:lnR>
                    <a:lnT w="12700">
                      <a:solidFill>
                        <a:srgbClr val="5F76B4"/>
                      </a:solidFill>
                      <a:prstDash val="solid"/>
                    </a:lnT>
                    <a:lnB w="12700">
                      <a:solidFill>
                        <a:srgbClr val="5F76B4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  <a:tc>
                  <a:txBody>
                    <a:bodyPr/>
                    <a:lstStyle/>
                    <a:p>
                      <a:pPr marL="495934" marR="273685" indent="-21336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dirty="0">
                          <a:latin typeface="Georgia"/>
                          <a:cs typeface="Georgia"/>
                        </a:rPr>
                        <a:t>Линейка+вместе</a:t>
                      </a:r>
                      <a:r>
                        <a:rPr sz="2000" spc="-6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2000" dirty="0">
                          <a:latin typeface="Georgia"/>
                          <a:cs typeface="Georgia"/>
                        </a:rPr>
                        <a:t>с</a:t>
                      </a:r>
                      <a:r>
                        <a:rPr sz="20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2000" dirty="0">
                          <a:latin typeface="Georgia"/>
                          <a:cs typeface="Georgia"/>
                        </a:rPr>
                        <a:t>текстом</a:t>
                      </a:r>
                      <a:r>
                        <a:rPr sz="2000" spc="-4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2000" spc="-10" dirty="0">
                          <a:latin typeface="Georgia"/>
                          <a:cs typeface="Georgia"/>
                        </a:rPr>
                        <a:t>экзаменационной </a:t>
                      </a:r>
                      <a:r>
                        <a:rPr sz="2000" dirty="0">
                          <a:latin typeface="Georgia"/>
                          <a:cs typeface="Georgia"/>
                        </a:rPr>
                        <a:t>работы</a:t>
                      </a:r>
                      <a:r>
                        <a:rPr sz="2000" spc="-4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2000" dirty="0">
                          <a:latin typeface="Georgia"/>
                          <a:cs typeface="Georgia"/>
                        </a:rPr>
                        <a:t>выдаются</a:t>
                      </a:r>
                      <a:r>
                        <a:rPr sz="20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2000" dirty="0">
                          <a:latin typeface="Georgia"/>
                          <a:cs typeface="Georgia"/>
                        </a:rPr>
                        <a:t>справочные</a:t>
                      </a:r>
                      <a:r>
                        <a:rPr sz="2000" spc="-5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2000" spc="-10" dirty="0">
                          <a:latin typeface="Georgia"/>
                          <a:cs typeface="Georgia"/>
                        </a:rPr>
                        <a:t>материалы</a:t>
                      </a:r>
                      <a:endParaRPr sz="2000">
                        <a:latin typeface="Georgia"/>
                        <a:cs typeface="Georgia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5F76B4"/>
                      </a:solidFill>
                      <a:prstDash val="solid"/>
                    </a:lnL>
                    <a:lnR w="12700">
                      <a:solidFill>
                        <a:srgbClr val="5F76B4"/>
                      </a:solidFill>
                      <a:prstDash val="solid"/>
                    </a:lnR>
                    <a:lnT w="12700">
                      <a:solidFill>
                        <a:srgbClr val="5F76B4"/>
                      </a:solidFill>
                      <a:prstDash val="solid"/>
                    </a:lnT>
                    <a:lnB w="12700">
                      <a:solidFill>
                        <a:srgbClr val="5F76B4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Georgia"/>
                          <a:cs typeface="Georgia"/>
                        </a:rPr>
                        <a:t>Физика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50165" marB="0">
                    <a:lnL w="12700">
                      <a:solidFill>
                        <a:srgbClr val="5F76B4"/>
                      </a:solidFill>
                      <a:prstDash val="solid"/>
                    </a:lnL>
                    <a:lnR w="12700">
                      <a:solidFill>
                        <a:srgbClr val="5F76B4"/>
                      </a:solidFill>
                      <a:prstDash val="solid"/>
                    </a:lnR>
                    <a:lnT w="12700">
                      <a:solidFill>
                        <a:srgbClr val="5F76B4"/>
                      </a:solidFill>
                      <a:prstDash val="solid"/>
                    </a:lnT>
                    <a:lnB w="12700">
                      <a:solidFill>
                        <a:srgbClr val="5F76B4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 marL="1166495" marR="201295" indent="-95885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spc="-10" dirty="0">
                          <a:latin typeface="Georgia"/>
                          <a:cs typeface="Georgia"/>
                        </a:rPr>
                        <a:t>Непрограммируемый калькулятор</a:t>
                      </a:r>
                      <a:r>
                        <a:rPr sz="1800" spc="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dirty="0">
                          <a:latin typeface="Georgia"/>
                          <a:cs typeface="Georgia"/>
                        </a:rPr>
                        <a:t>с</a:t>
                      </a:r>
                      <a:r>
                        <a:rPr sz="18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spc="-10" dirty="0">
                          <a:latin typeface="Georgia"/>
                          <a:cs typeface="Georgia"/>
                        </a:rPr>
                        <a:t>возможностью </a:t>
                      </a:r>
                      <a:r>
                        <a:rPr sz="1800" dirty="0">
                          <a:latin typeface="Georgia"/>
                          <a:cs typeface="Georgia"/>
                        </a:rPr>
                        <a:t>вычисления</a:t>
                      </a:r>
                      <a:r>
                        <a:rPr sz="1800" spc="-7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spc="-10" dirty="0">
                          <a:latin typeface="Georgia"/>
                          <a:cs typeface="Georgia"/>
                        </a:rPr>
                        <a:t>тригонометрических</a:t>
                      </a:r>
                      <a:r>
                        <a:rPr sz="1800" dirty="0">
                          <a:latin typeface="Georgia"/>
                          <a:cs typeface="Georgia"/>
                        </a:rPr>
                        <a:t> функций</a:t>
                      </a:r>
                      <a:r>
                        <a:rPr sz="18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dirty="0">
                          <a:latin typeface="Georgia"/>
                          <a:cs typeface="Georgia"/>
                        </a:rPr>
                        <a:t>(cos,</a:t>
                      </a:r>
                      <a:r>
                        <a:rPr sz="1800" spc="-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dirty="0">
                          <a:latin typeface="Georgia"/>
                          <a:cs typeface="Georgia"/>
                        </a:rPr>
                        <a:t>sin,</a:t>
                      </a:r>
                      <a:r>
                        <a:rPr sz="18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dirty="0">
                          <a:latin typeface="Georgia"/>
                          <a:cs typeface="Georgia"/>
                        </a:rPr>
                        <a:t>tg)</a:t>
                      </a:r>
                      <a:r>
                        <a:rPr sz="1800" spc="-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dirty="0">
                          <a:latin typeface="Georgia"/>
                          <a:cs typeface="Georgia"/>
                        </a:rPr>
                        <a:t>и</a:t>
                      </a:r>
                      <a:r>
                        <a:rPr sz="18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spc="-10" dirty="0">
                          <a:latin typeface="Georgia"/>
                          <a:cs typeface="Georgia"/>
                        </a:rPr>
                        <a:t>линейка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5F76B4"/>
                      </a:solidFill>
                      <a:prstDash val="solid"/>
                    </a:lnL>
                    <a:lnR w="12700">
                      <a:solidFill>
                        <a:srgbClr val="5F76B4"/>
                      </a:solidFill>
                      <a:prstDash val="solid"/>
                    </a:lnR>
                    <a:lnT w="12700">
                      <a:solidFill>
                        <a:srgbClr val="5F76B4"/>
                      </a:solidFill>
                      <a:prstDash val="solid"/>
                    </a:lnT>
                    <a:lnB w="12700">
                      <a:solidFill>
                        <a:srgbClr val="5F76B4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800" dirty="0">
                          <a:latin typeface="Georgia"/>
                          <a:cs typeface="Georgia"/>
                        </a:rPr>
                        <a:t>Химия,</a:t>
                      </a:r>
                      <a:r>
                        <a:rPr sz="18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spc="-10" dirty="0">
                          <a:latin typeface="Georgia"/>
                          <a:cs typeface="Georgia"/>
                        </a:rPr>
                        <a:t>биология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5F76B4"/>
                      </a:solidFill>
                      <a:prstDash val="solid"/>
                    </a:lnL>
                    <a:lnR w="12700">
                      <a:solidFill>
                        <a:srgbClr val="5F76B4"/>
                      </a:solidFill>
                      <a:prstDash val="solid"/>
                    </a:lnR>
                    <a:lnT w="12700">
                      <a:solidFill>
                        <a:srgbClr val="5F76B4"/>
                      </a:solidFill>
                      <a:prstDash val="solid"/>
                    </a:lnT>
                    <a:lnB w="12700">
                      <a:solidFill>
                        <a:srgbClr val="5F76B4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10" dirty="0">
                          <a:latin typeface="Georgia"/>
                          <a:cs typeface="Georgia"/>
                        </a:rPr>
                        <a:t>Непрограммируемый</a:t>
                      </a:r>
                      <a:r>
                        <a:rPr sz="2000" spc="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2000" spc="-10" dirty="0">
                          <a:latin typeface="Georgia"/>
                          <a:cs typeface="Georgia"/>
                        </a:rPr>
                        <a:t>калькулятор</a:t>
                      </a:r>
                      <a:endParaRPr sz="2000">
                        <a:latin typeface="Georgia"/>
                        <a:cs typeface="Georgia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5F76B4"/>
                      </a:solidFill>
                      <a:prstDash val="solid"/>
                    </a:lnL>
                    <a:lnR w="12700">
                      <a:solidFill>
                        <a:srgbClr val="5F76B4"/>
                      </a:solidFill>
                      <a:prstDash val="solid"/>
                    </a:lnR>
                    <a:lnT w="12700">
                      <a:solidFill>
                        <a:srgbClr val="5F76B4"/>
                      </a:solidFill>
                      <a:prstDash val="solid"/>
                    </a:lnT>
                    <a:lnB w="12700">
                      <a:solidFill>
                        <a:srgbClr val="5F76B4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</a:tr>
              <a:tr h="1005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Georgia"/>
                          <a:cs typeface="Georgia"/>
                        </a:rPr>
                        <a:t>География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96520" marB="0">
                    <a:lnL w="12700">
                      <a:solidFill>
                        <a:srgbClr val="5F76B4"/>
                      </a:solidFill>
                      <a:prstDash val="solid"/>
                    </a:lnL>
                    <a:lnR w="12700">
                      <a:solidFill>
                        <a:srgbClr val="5F76B4"/>
                      </a:solidFill>
                      <a:prstDash val="solid"/>
                    </a:lnR>
                    <a:lnT w="12700">
                      <a:solidFill>
                        <a:srgbClr val="5F76B4"/>
                      </a:solidFill>
                      <a:prstDash val="solid"/>
                    </a:lnT>
                    <a:lnB w="12700">
                      <a:solidFill>
                        <a:srgbClr val="5F76B4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10" dirty="0">
                          <a:latin typeface="Georgia"/>
                          <a:cs typeface="Georgia"/>
                        </a:rPr>
                        <a:t>Линейка,</a:t>
                      </a:r>
                      <a:endParaRPr sz="2000">
                        <a:latin typeface="Georgia"/>
                        <a:cs typeface="Georgia"/>
                      </a:endParaRPr>
                    </a:p>
                    <a:p>
                      <a:pPr marL="809625" marR="803910" algn="ctr">
                        <a:lnSpc>
                          <a:spcPct val="100000"/>
                        </a:lnSpc>
                      </a:pPr>
                      <a:r>
                        <a:rPr sz="2000" dirty="0">
                          <a:latin typeface="Georgia"/>
                          <a:cs typeface="Georgia"/>
                        </a:rPr>
                        <a:t>транспортир</a:t>
                      </a:r>
                      <a:r>
                        <a:rPr sz="2000" spc="-8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2000" dirty="0">
                          <a:latin typeface="Georgia"/>
                          <a:cs typeface="Georgia"/>
                        </a:rPr>
                        <a:t>и</a:t>
                      </a:r>
                      <a:r>
                        <a:rPr sz="20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2000" spc="-10" dirty="0">
                          <a:latin typeface="Georgia"/>
                          <a:cs typeface="Georgia"/>
                        </a:rPr>
                        <a:t>непрограммируемый калькулятор</a:t>
                      </a:r>
                      <a:endParaRPr sz="2000">
                        <a:latin typeface="Georgia"/>
                        <a:cs typeface="Georgia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5F76B4"/>
                      </a:solidFill>
                      <a:prstDash val="solid"/>
                    </a:lnL>
                    <a:lnR w="12700">
                      <a:solidFill>
                        <a:srgbClr val="5F76B4"/>
                      </a:solidFill>
                      <a:prstDash val="solid"/>
                    </a:lnR>
                    <a:lnT w="12700">
                      <a:solidFill>
                        <a:srgbClr val="5F76B4"/>
                      </a:solidFill>
                      <a:prstDash val="solid"/>
                    </a:lnT>
                    <a:lnB w="12700">
                      <a:solidFill>
                        <a:srgbClr val="5F76B4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39339" y="693419"/>
            <a:ext cx="4680204" cy="583234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67711" y="836675"/>
            <a:ext cx="4751832" cy="568909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10661" y="883996"/>
            <a:ext cx="3122295" cy="1245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708660">
              <a:lnSpc>
                <a:spcPct val="100000"/>
              </a:lnSpc>
              <a:spcBef>
                <a:spcPts val="95"/>
              </a:spcBef>
            </a:pPr>
            <a:r>
              <a:rPr dirty="0"/>
              <a:t>ЕГЭ</a:t>
            </a:r>
            <a:r>
              <a:rPr spc="-95" dirty="0"/>
              <a:t> </a:t>
            </a:r>
            <a:r>
              <a:rPr spc="-25" dirty="0"/>
              <a:t>по </a:t>
            </a:r>
            <a:r>
              <a:rPr spc="-35" dirty="0"/>
              <a:t>информатике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56031" y="2475331"/>
            <a:ext cx="7962265" cy="3592829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419100" indent="-406400" algn="just">
              <a:lnSpc>
                <a:spcPct val="100000"/>
              </a:lnSpc>
              <a:spcBef>
                <a:spcPts val="400"/>
              </a:spcBef>
              <a:buAutoNum type="arabicPeriod"/>
              <a:tabLst>
                <a:tab pos="419100" algn="l"/>
              </a:tabLst>
            </a:pPr>
            <a:r>
              <a:rPr sz="3200" b="1" spc="-20" dirty="0">
                <a:latin typeface="Times New Roman"/>
                <a:cs typeface="Times New Roman"/>
              </a:rPr>
              <a:t>Только</a:t>
            </a:r>
            <a:r>
              <a:rPr sz="3200" b="1" spc="-11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на</a:t>
            </a:r>
            <a:r>
              <a:rPr sz="3200" b="1" spc="-90" dirty="0">
                <a:latin typeface="Times New Roman"/>
                <a:cs typeface="Times New Roman"/>
              </a:rPr>
              <a:t> </a:t>
            </a:r>
            <a:r>
              <a:rPr sz="3200" b="1" spc="-10" dirty="0">
                <a:latin typeface="Times New Roman"/>
                <a:cs typeface="Times New Roman"/>
              </a:rPr>
              <a:t>компьютерах.</a:t>
            </a:r>
            <a:endParaRPr sz="3200">
              <a:latin typeface="Times New Roman"/>
              <a:cs typeface="Times New Roman"/>
            </a:endParaRPr>
          </a:p>
          <a:p>
            <a:pPr marL="12700" marR="5080" indent="474980" algn="just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487680" algn="l"/>
              </a:tabLst>
            </a:pPr>
            <a:r>
              <a:rPr sz="3200" b="1" dirty="0">
                <a:latin typeface="Times New Roman"/>
                <a:cs typeface="Times New Roman"/>
              </a:rPr>
              <a:t>Выдадут</a:t>
            </a:r>
            <a:r>
              <a:rPr sz="3200" b="1" spc="38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только</a:t>
            </a:r>
            <a:r>
              <a:rPr sz="3200" b="1" spc="37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бланки</a:t>
            </a:r>
            <a:r>
              <a:rPr sz="3200" b="1" spc="38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регистрации</a:t>
            </a:r>
            <a:r>
              <a:rPr sz="3200" b="1" spc="395" dirty="0">
                <a:latin typeface="Times New Roman"/>
                <a:cs typeface="Times New Roman"/>
              </a:rPr>
              <a:t> </a:t>
            </a:r>
            <a:r>
              <a:rPr sz="3200" b="1" spc="-50" dirty="0">
                <a:latin typeface="Times New Roman"/>
                <a:cs typeface="Times New Roman"/>
              </a:rPr>
              <a:t>и </a:t>
            </a:r>
            <a:r>
              <a:rPr sz="3200" b="1" spc="-10" dirty="0">
                <a:latin typeface="Times New Roman"/>
                <a:cs typeface="Times New Roman"/>
              </a:rPr>
              <a:t>черновики.</a:t>
            </a:r>
            <a:endParaRPr sz="3200">
              <a:latin typeface="Times New Roman"/>
              <a:cs typeface="Times New Roman"/>
            </a:endParaRPr>
          </a:p>
          <a:p>
            <a:pPr marL="419100" indent="-406400" algn="just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419100" algn="l"/>
              </a:tabLst>
            </a:pPr>
            <a:r>
              <a:rPr sz="3200" b="1" dirty="0">
                <a:latin typeface="Times New Roman"/>
                <a:cs typeface="Times New Roman"/>
              </a:rPr>
              <a:t>Бланки</a:t>
            </a:r>
            <a:r>
              <a:rPr sz="3200" b="1" spc="-13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ответов</a:t>
            </a:r>
            <a:r>
              <a:rPr sz="3200" b="1" spc="-14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в</a:t>
            </a:r>
            <a:r>
              <a:rPr sz="3200" b="1" spc="-12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электронном</a:t>
            </a:r>
            <a:r>
              <a:rPr sz="3200" b="1" spc="-114" dirty="0">
                <a:latin typeface="Times New Roman"/>
                <a:cs typeface="Times New Roman"/>
              </a:rPr>
              <a:t> </a:t>
            </a:r>
            <a:r>
              <a:rPr sz="3200" b="1" spc="-10" dirty="0">
                <a:latin typeface="Times New Roman"/>
                <a:cs typeface="Times New Roman"/>
              </a:rPr>
              <a:t>виде.</a:t>
            </a:r>
            <a:endParaRPr sz="3200">
              <a:latin typeface="Times New Roman"/>
              <a:cs typeface="Times New Roman"/>
            </a:endParaRPr>
          </a:p>
          <a:p>
            <a:pPr marL="12700" marR="5080" indent="741680" algn="just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754380" algn="l"/>
              </a:tabLst>
            </a:pPr>
            <a:r>
              <a:rPr sz="3200" b="1" dirty="0">
                <a:latin typeface="Times New Roman"/>
                <a:cs typeface="Times New Roman"/>
              </a:rPr>
              <a:t>Если</a:t>
            </a:r>
            <a:r>
              <a:rPr sz="3200" b="1" spc="320" dirty="0">
                <a:latin typeface="Times New Roman"/>
                <a:cs typeface="Times New Roman"/>
              </a:rPr>
              <a:t>   </a:t>
            </a:r>
            <a:r>
              <a:rPr sz="3200" b="1" dirty="0">
                <a:latin typeface="Times New Roman"/>
                <a:cs typeface="Times New Roman"/>
              </a:rPr>
              <a:t>произошел</a:t>
            </a:r>
            <a:r>
              <a:rPr sz="3200" b="1" spc="330" dirty="0">
                <a:latin typeface="Times New Roman"/>
                <a:cs typeface="Times New Roman"/>
              </a:rPr>
              <a:t>   </a:t>
            </a:r>
            <a:r>
              <a:rPr sz="3200" b="1" dirty="0">
                <a:latin typeface="Times New Roman"/>
                <a:cs typeface="Times New Roman"/>
              </a:rPr>
              <a:t>сбой,</a:t>
            </a:r>
            <a:r>
              <a:rPr sz="3200" b="1" spc="320" dirty="0">
                <a:latin typeface="Times New Roman"/>
                <a:cs typeface="Times New Roman"/>
              </a:rPr>
              <a:t>   </a:t>
            </a:r>
            <a:r>
              <a:rPr sz="3200" b="1" dirty="0">
                <a:latin typeface="Times New Roman"/>
                <a:cs typeface="Times New Roman"/>
              </a:rPr>
              <a:t>то</a:t>
            </a:r>
            <a:r>
              <a:rPr sz="3200" b="1" spc="325" dirty="0">
                <a:latin typeface="Times New Roman"/>
                <a:cs typeface="Times New Roman"/>
              </a:rPr>
              <a:t>   </a:t>
            </a:r>
            <a:r>
              <a:rPr sz="3200" b="1" spc="-10" dirty="0">
                <a:latin typeface="Times New Roman"/>
                <a:cs typeface="Times New Roman"/>
              </a:rPr>
              <a:t>можно </a:t>
            </a:r>
            <a:r>
              <a:rPr sz="3200" b="1" dirty="0">
                <a:latin typeface="Times New Roman"/>
                <a:cs typeface="Times New Roman"/>
              </a:rPr>
              <a:t>пересдать</a:t>
            </a:r>
            <a:r>
              <a:rPr sz="3200" b="1" spc="65" dirty="0">
                <a:latin typeface="Times New Roman"/>
                <a:cs typeface="Times New Roman"/>
              </a:rPr>
              <a:t>  </a:t>
            </a:r>
            <a:r>
              <a:rPr sz="3200" b="1" dirty="0">
                <a:latin typeface="Times New Roman"/>
                <a:cs typeface="Times New Roman"/>
              </a:rPr>
              <a:t>в</a:t>
            </a:r>
            <a:r>
              <a:rPr sz="3200" b="1" spc="60" dirty="0">
                <a:latin typeface="Times New Roman"/>
                <a:cs typeface="Times New Roman"/>
              </a:rPr>
              <a:t>  </a:t>
            </a:r>
            <a:r>
              <a:rPr sz="3200" b="1" dirty="0">
                <a:latin typeface="Times New Roman"/>
                <a:cs typeface="Times New Roman"/>
              </a:rPr>
              <a:t>тот</a:t>
            </a:r>
            <a:r>
              <a:rPr sz="3200" b="1" spc="70" dirty="0">
                <a:latin typeface="Times New Roman"/>
                <a:cs typeface="Times New Roman"/>
              </a:rPr>
              <a:t>  </a:t>
            </a:r>
            <a:r>
              <a:rPr sz="3200" b="1" dirty="0">
                <a:latin typeface="Times New Roman"/>
                <a:cs typeface="Times New Roman"/>
              </a:rPr>
              <a:t>же</a:t>
            </a:r>
            <a:r>
              <a:rPr sz="3200" b="1" spc="60" dirty="0">
                <a:latin typeface="Times New Roman"/>
                <a:cs typeface="Times New Roman"/>
              </a:rPr>
              <a:t>  </a:t>
            </a:r>
            <a:r>
              <a:rPr sz="3200" b="1" dirty="0">
                <a:latin typeface="Times New Roman"/>
                <a:cs typeface="Times New Roman"/>
              </a:rPr>
              <a:t>день</a:t>
            </a:r>
            <a:r>
              <a:rPr sz="3200" b="1" spc="70" dirty="0">
                <a:latin typeface="Times New Roman"/>
                <a:cs typeface="Times New Roman"/>
              </a:rPr>
              <a:t>  </a:t>
            </a:r>
            <a:r>
              <a:rPr sz="3200" b="1" dirty="0">
                <a:latin typeface="Times New Roman"/>
                <a:cs typeface="Times New Roman"/>
              </a:rPr>
              <a:t>или</a:t>
            </a:r>
            <a:r>
              <a:rPr sz="3200" b="1" spc="70" dirty="0">
                <a:latin typeface="Times New Roman"/>
                <a:cs typeface="Times New Roman"/>
              </a:rPr>
              <a:t>  </a:t>
            </a:r>
            <a:r>
              <a:rPr sz="3200" b="1" spc="-10" dirty="0">
                <a:latin typeface="Times New Roman"/>
                <a:cs typeface="Times New Roman"/>
              </a:rPr>
              <a:t>резервные сроки.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3857" y="790702"/>
            <a:ext cx="550227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Сроки</a:t>
            </a:r>
            <a:r>
              <a:rPr spc="-160" dirty="0"/>
              <a:t> </a:t>
            </a:r>
            <a:r>
              <a:rPr spc="-20" dirty="0"/>
              <a:t>проведения</a:t>
            </a:r>
            <a:r>
              <a:rPr spc="-165" dirty="0"/>
              <a:t> </a:t>
            </a:r>
            <a:r>
              <a:rPr spc="-25" dirty="0"/>
              <a:t>ГИА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8540" y="1543050"/>
            <a:ext cx="781177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13765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Для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проведения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ЕГЭ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3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ГВЭ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предусматривается</a:t>
            </a:r>
            <a:r>
              <a:rPr sz="1800" spc="3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единое</a:t>
            </a:r>
            <a:r>
              <a:rPr sz="1800" spc="3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расписание </a:t>
            </a:r>
            <a:r>
              <a:rPr sz="1800" dirty="0">
                <a:latin typeface="Times New Roman"/>
                <a:cs typeface="Times New Roman"/>
              </a:rPr>
              <a:t>экзаменов,</a:t>
            </a:r>
            <a:r>
              <a:rPr sz="1800" spc="27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продолжительность</a:t>
            </a:r>
            <a:r>
              <a:rPr sz="1800" spc="27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проведения</a:t>
            </a:r>
            <a:r>
              <a:rPr sz="1800" spc="27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экзаменов,</a:t>
            </a:r>
            <a:r>
              <a:rPr sz="1800" spc="26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требования</a:t>
            </a:r>
            <a:r>
              <a:rPr sz="1800" spc="265" dirty="0">
                <a:latin typeface="Times New Roman"/>
                <a:cs typeface="Times New Roman"/>
              </a:rPr>
              <a:t>   </a:t>
            </a:r>
            <a:r>
              <a:rPr sz="1800" spc="-50" dirty="0">
                <a:latin typeface="Times New Roman"/>
                <a:cs typeface="Times New Roman"/>
              </a:rPr>
              <a:t>к </a:t>
            </a:r>
            <a:r>
              <a:rPr sz="1800" dirty="0">
                <a:latin typeface="Times New Roman"/>
                <a:cs typeface="Times New Roman"/>
              </a:rPr>
              <a:t>использованию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средств обучения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воспитания,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используемых при</a:t>
            </a:r>
            <a:r>
              <a:rPr sz="1800" spc="-10" dirty="0">
                <a:latin typeface="Times New Roman"/>
                <a:cs typeface="Times New Roman"/>
              </a:rPr>
              <a:t> проведении </a:t>
            </a:r>
            <a:r>
              <a:rPr sz="1800" dirty="0">
                <a:latin typeface="Times New Roman"/>
                <a:cs typeface="Times New Roman"/>
              </a:rPr>
              <a:t>экзаменов,</a:t>
            </a:r>
            <a:r>
              <a:rPr sz="1800" spc="21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которые</a:t>
            </a:r>
            <a:r>
              <a:rPr sz="1800" spc="21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ежегодно</a:t>
            </a:r>
            <a:r>
              <a:rPr sz="1800" spc="210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утверждаются</a:t>
            </a:r>
            <a:r>
              <a:rPr sz="1800" spc="21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приказом</a:t>
            </a:r>
            <a:r>
              <a:rPr sz="1800" spc="210" dirty="0">
                <a:latin typeface="Times New Roman"/>
                <a:cs typeface="Times New Roman"/>
              </a:rPr>
              <a:t>   </a:t>
            </a:r>
            <a:r>
              <a:rPr sz="1800" spc="-10" dirty="0">
                <a:latin typeface="Times New Roman"/>
                <a:cs typeface="Times New Roman"/>
              </a:rPr>
              <a:t>Министерства </a:t>
            </a:r>
            <a:r>
              <a:rPr sz="1800" dirty="0">
                <a:latin typeface="Times New Roman"/>
                <a:cs typeface="Times New Roman"/>
              </a:rPr>
              <a:t>просвещения</a:t>
            </a:r>
            <a:r>
              <a:rPr sz="1800" spc="2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РФ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Федеральной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службы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надзору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сфере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образования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и </a:t>
            </a:r>
            <a:r>
              <a:rPr sz="1800" spc="-10" dirty="0">
                <a:latin typeface="Times New Roman"/>
                <a:cs typeface="Times New Roman"/>
              </a:rPr>
              <a:t>науки.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26186" y="4523994"/>
            <a:ext cx="7599045" cy="1152525"/>
            <a:chOff x="726186" y="4523994"/>
            <a:chExt cx="7599045" cy="1152525"/>
          </a:xfrm>
        </p:grpSpPr>
        <p:sp>
          <p:nvSpPr>
            <p:cNvPr id="5" name="object 5"/>
            <p:cNvSpPr/>
            <p:nvPr/>
          </p:nvSpPr>
          <p:spPr>
            <a:xfrm>
              <a:off x="726186" y="4523994"/>
              <a:ext cx="7599045" cy="1152525"/>
            </a:xfrm>
            <a:custGeom>
              <a:avLst/>
              <a:gdLst/>
              <a:ahLst/>
              <a:cxnLst/>
              <a:rect l="l" t="t" r="r" b="b"/>
              <a:pathLst>
                <a:path w="7599045" h="1152525">
                  <a:moveTo>
                    <a:pt x="7598664" y="0"/>
                  </a:moveTo>
                  <a:lnTo>
                    <a:pt x="0" y="0"/>
                  </a:lnTo>
                  <a:lnTo>
                    <a:pt x="0" y="1152143"/>
                  </a:lnTo>
                  <a:lnTo>
                    <a:pt x="7598664" y="1152143"/>
                  </a:lnTo>
                  <a:lnTo>
                    <a:pt x="7598664" y="0"/>
                  </a:lnTo>
                  <a:close/>
                </a:path>
              </a:pathLst>
            </a:custGeom>
            <a:solidFill>
              <a:srgbClr val="CFDC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40763" y="4628388"/>
              <a:ext cx="5581649" cy="67741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19315" y="4628388"/>
              <a:ext cx="505205" cy="67741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21424" y="4628388"/>
              <a:ext cx="774953" cy="67741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92708" y="4994148"/>
              <a:ext cx="3050286" cy="67741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39896" y="4994148"/>
              <a:ext cx="1738122" cy="67741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74920" y="4994148"/>
              <a:ext cx="643889" cy="67741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15712" y="4994148"/>
              <a:ext cx="1748789" cy="67741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737603" y="4994148"/>
              <a:ext cx="1230629" cy="677417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726186" y="4523994"/>
            <a:ext cx="7599045" cy="1152525"/>
          </a:xfrm>
          <a:prstGeom prst="rect">
            <a:avLst/>
          </a:prstGeom>
          <a:ln w="19050">
            <a:solidFill>
              <a:srgbClr val="445483"/>
            </a:solidFill>
          </a:ln>
        </p:spPr>
        <p:txBody>
          <a:bodyPr vert="horz" wrap="square" lIns="0" tIns="1987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65"/>
              </a:spcBef>
            </a:pP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каждом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из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периодов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проведения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ГИА-11</a:t>
            </a:r>
            <a:endParaRPr sz="2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400" spc="-10" dirty="0">
                <a:latin typeface="Times New Roman"/>
                <a:cs typeface="Times New Roman"/>
              </a:rPr>
              <a:t>предусматриваются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6FC0"/>
                </a:solidFill>
                <a:latin typeface="Times New Roman"/>
                <a:cs typeface="Times New Roman"/>
              </a:rPr>
              <a:t>основные</a:t>
            </a:r>
            <a:r>
              <a:rPr sz="2400" spc="-5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и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/>
                <a:cs typeface="Times New Roman"/>
              </a:rPr>
              <a:t>резервные</a:t>
            </a:r>
            <a:r>
              <a:rPr sz="2400" spc="-55" dirty="0">
                <a:solidFill>
                  <a:srgbClr val="6F2F9F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сроки.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85037" y="3358134"/>
            <a:ext cx="7668895" cy="1112520"/>
            <a:chOff x="685037" y="3358134"/>
            <a:chExt cx="7668895" cy="1112520"/>
          </a:xfrm>
        </p:grpSpPr>
        <p:sp>
          <p:nvSpPr>
            <p:cNvPr id="16" name="object 16"/>
            <p:cNvSpPr/>
            <p:nvPr/>
          </p:nvSpPr>
          <p:spPr>
            <a:xfrm>
              <a:off x="685037" y="3358134"/>
              <a:ext cx="7668895" cy="1079500"/>
            </a:xfrm>
            <a:custGeom>
              <a:avLst/>
              <a:gdLst/>
              <a:ahLst/>
              <a:cxnLst/>
              <a:rect l="l" t="t" r="r" b="b"/>
              <a:pathLst>
                <a:path w="7668895" h="1079500">
                  <a:moveTo>
                    <a:pt x="7668767" y="0"/>
                  </a:moveTo>
                  <a:lnTo>
                    <a:pt x="0" y="0"/>
                  </a:lnTo>
                  <a:lnTo>
                    <a:pt x="0" y="1078991"/>
                  </a:lnTo>
                  <a:lnTo>
                    <a:pt x="7668767" y="1078991"/>
                  </a:lnTo>
                  <a:lnTo>
                    <a:pt x="7668767" y="0"/>
                  </a:lnTo>
                  <a:close/>
                </a:path>
              </a:pathLst>
            </a:custGeom>
            <a:solidFill>
              <a:srgbClr val="E3E9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26236" y="3427476"/>
              <a:ext cx="1035558" cy="67741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758695" y="3427476"/>
              <a:ext cx="517410" cy="67741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872995" y="3427476"/>
              <a:ext cx="2693670" cy="67741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163567" y="3427476"/>
              <a:ext cx="2074926" cy="67741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911596" y="3427476"/>
              <a:ext cx="1751838" cy="67741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333487" y="3427476"/>
              <a:ext cx="663701" cy="67741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427731" y="3793236"/>
              <a:ext cx="2856738" cy="67741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959096" y="3793236"/>
              <a:ext cx="1660398" cy="677418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685037" y="3358134"/>
            <a:ext cx="7668895" cy="1079500"/>
          </a:xfrm>
          <a:prstGeom prst="rect">
            <a:avLst/>
          </a:prstGeom>
          <a:ln w="19050">
            <a:solidFill>
              <a:srgbClr val="445483"/>
            </a:solidFill>
          </a:ln>
        </p:spPr>
        <p:txBody>
          <a:bodyPr vert="horz" wrap="square" lIns="0" tIns="164465" rIns="0" bIns="0" rtlCol="0">
            <a:spAutoFit/>
          </a:bodyPr>
          <a:lstStyle/>
          <a:p>
            <a:pPr marL="1938655" marR="628650" indent="-1301750">
              <a:lnSpc>
                <a:spcPct val="100000"/>
              </a:lnSpc>
              <a:spcBef>
                <a:spcPts val="1295"/>
              </a:spcBef>
            </a:pPr>
            <a:r>
              <a:rPr sz="2400" spc="-20" dirty="0">
                <a:latin typeface="Georgia"/>
                <a:cs typeface="Georgia"/>
              </a:rPr>
              <a:t>ГИА-</a:t>
            </a:r>
            <a:r>
              <a:rPr sz="2400" dirty="0">
                <a:latin typeface="Georgia"/>
                <a:cs typeface="Georgia"/>
              </a:rPr>
              <a:t>11</a:t>
            </a:r>
            <a:r>
              <a:rPr sz="2400" spc="-7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проводится</a:t>
            </a:r>
            <a:r>
              <a:rPr sz="2400" spc="-60" dirty="0">
                <a:latin typeface="Georgia"/>
                <a:cs typeface="Georgia"/>
              </a:rPr>
              <a:t> </a:t>
            </a:r>
            <a:r>
              <a:rPr sz="2400" dirty="0">
                <a:latin typeface="Georgia"/>
                <a:cs typeface="Georgia"/>
              </a:rPr>
              <a:t>в</a:t>
            </a:r>
            <a:r>
              <a:rPr sz="2400" spc="-70" dirty="0"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77420D"/>
                </a:solidFill>
                <a:latin typeface="Georgia"/>
                <a:cs typeface="Georgia"/>
              </a:rPr>
              <a:t>досрочный,</a:t>
            </a:r>
            <a:r>
              <a:rPr sz="2400" spc="-55" dirty="0">
                <a:solidFill>
                  <a:srgbClr val="77420D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006FC0"/>
                </a:solidFill>
                <a:latin typeface="Georgia"/>
                <a:cs typeface="Georgia"/>
              </a:rPr>
              <a:t>основной</a:t>
            </a:r>
            <a:r>
              <a:rPr sz="2400" spc="-65" dirty="0">
                <a:solidFill>
                  <a:srgbClr val="006FC0"/>
                </a:solidFill>
                <a:latin typeface="Georgia"/>
                <a:cs typeface="Georgia"/>
              </a:rPr>
              <a:t> </a:t>
            </a:r>
            <a:r>
              <a:rPr sz="2400" spc="-50" dirty="0">
                <a:latin typeface="Georgia"/>
                <a:cs typeface="Georgia"/>
              </a:rPr>
              <a:t>и </a:t>
            </a:r>
            <a:r>
              <a:rPr sz="2400" spc="-10" dirty="0">
                <a:solidFill>
                  <a:srgbClr val="6F2F9F"/>
                </a:solidFill>
                <a:latin typeface="Georgia"/>
                <a:cs typeface="Georgia"/>
              </a:rPr>
              <a:t>дополнительный</a:t>
            </a:r>
            <a:r>
              <a:rPr sz="2400" spc="-50" dirty="0">
                <a:solidFill>
                  <a:srgbClr val="6F2F9F"/>
                </a:solidFill>
                <a:latin typeface="Georgia"/>
                <a:cs typeface="Georgia"/>
              </a:rPr>
              <a:t> </a:t>
            </a:r>
            <a:r>
              <a:rPr sz="2400" spc="-10" dirty="0">
                <a:latin typeface="Georgia"/>
                <a:cs typeface="Georgia"/>
              </a:rPr>
              <a:t>периоды</a:t>
            </a:r>
            <a:endParaRPr sz="24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46810" y="626440"/>
            <a:ext cx="7392034" cy="18548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95"/>
              </a:spcBef>
            </a:pPr>
            <a:r>
              <a:rPr u="sng" spc="-25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</a:rPr>
              <a:t>Опубликованы</a:t>
            </a:r>
            <a:r>
              <a:rPr u="sng" spc="-155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</a:rPr>
              <a:t> </a:t>
            </a:r>
            <a:r>
              <a:rPr u="sng" spc="-10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</a:rPr>
              <a:t>проекты</a:t>
            </a:r>
          </a:p>
          <a:p>
            <a:pPr marL="12700" marR="5080" algn="ctr">
              <a:lnSpc>
                <a:spcPct val="100000"/>
              </a:lnSpc>
              <a:spcBef>
                <a:spcPts val="5"/>
              </a:spcBef>
            </a:pPr>
            <a:r>
              <a:rPr u="sng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</a:rPr>
              <a:t>расписания</a:t>
            </a:r>
            <a:r>
              <a:rPr u="sng" spc="-85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</a:rPr>
              <a:t> </a:t>
            </a:r>
            <a:r>
              <a:rPr u="sng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</a:rPr>
              <a:t>ЕГЭ,</a:t>
            </a:r>
            <a:r>
              <a:rPr u="sng" spc="-80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</a:rPr>
              <a:t> </a:t>
            </a:r>
            <a:r>
              <a:rPr u="sng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</a:rPr>
              <a:t>ОГЭ</a:t>
            </a:r>
            <a:r>
              <a:rPr u="sng" spc="-65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</a:rPr>
              <a:t> </a:t>
            </a:r>
            <a:r>
              <a:rPr u="sng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</a:rPr>
              <a:t>и</a:t>
            </a:r>
            <a:r>
              <a:rPr u="sng" spc="-80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</a:rPr>
              <a:t> </a:t>
            </a:r>
            <a:r>
              <a:rPr u="sng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</a:rPr>
              <a:t>ГВЭ</a:t>
            </a:r>
            <a:r>
              <a:rPr u="sng" spc="-70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</a:rPr>
              <a:t> </a:t>
            </a:r>
            <a:r>
              <a:rPr u="sng" spc="-25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</a:rPr>
              <a:t>на</a:t>
            </a:r>
            <a:r>
              <a:rPr spc="-25" dirty="0">
                <a:solidFill>
                  <a:srgbClr val="3399FF"/>
                </a:solidFill>
              </a:rPr>
              <a:t> </a:t>
            </a:r>
            <a:r>
              <a:rPr u="sng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</a:rPr>
              <a:t>2025</a:t>
            </a:r>
            <a:r>
              <a:rPr u="sng" spc="-85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</a:rPr>
              <a:t> </a:t>
            </a:r>
            <a:r>
              <a:rPr u="sng" spc="-25" dirty="0">
                <a:solidFill>
                  <a:srgbClr val="3399FF"/>
                </a:solidFill>
                <a:uFill>
                  <a:solidFill>
                    <a:srgbClr val="3399FF"/>
                  </a:solidFill>
                </a:uFill>
              </a:rPr>
              <a:t>год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97686" y="2872867"/>
            <a:ext cx="7113905" cy="3684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5"/>
              </a:spcBef>
            </a:pPr>
            <a:r>
              <a:rPr sz="2800" b="1" spc="-10" dirty="0">
                <a:solidFill>
                  <a:srgbClr val="1A1A1A"/>
                </a:solidFill>
                <a:latin typeface="Times New Roman"/>
                <a:cs typeface="Times New Roman"/>
              </a:rPr>
              <a:t>Основной</a:t>
            </a:r>
            <a:r>
              <a:rPr sz="2800" b="1" spc="-40" dirty="0">
                <a:solidFill>
                  <a:srgbClr val="1A1A1A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1A1A1A"/>
                </a:solidFill>
                <a:latin typeface="Times New Roman"/>
                <a:cs typeface="Times New Roman"/>
              </a:rPr>
              <a:t>период</a:t>
            </a:r>
            <a:r>
              <a:rPr sz="2800" b="1" spc="-10" dirty="0">
                <a:solidFill>
                  <a:srgbClr val="1A1A1A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1A1A1A"/>
                </a:solidFill>
                <a:latin typeface="Times New Roman"/>
                <a:cs typeface="Times New Roman"/>
              </a:rPr>
              <a:t>–</a:t>
            </a:r>
            <a:r>
              <a:rPr sz="2800" b="1" spc="-40" dirty="0">
                <a:solidFill>
                  <a:srgbClr val="1A1A1A"/>
                </a:solidFill>
                <a:latin typeface="Times New Roman"/>
                <a:cs typeface="Times New Roman"/>
              </a:rPr>
              <a:t> </a:t>
            </a:r>
            <a:r>
              <a:rPr sz="3200" b="1" u="sng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с</a:t>
            </a:r>
            <a:r>
              <a:rPr sz="3200" b="1" u="sng" spc="-45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23</a:t>
            </a:r>
            <a:r>
              <a:rPr sz="3200" b="1" u="sng" spc="-60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мая</a:t>
            </a:r>
            <a:r>
              <a:rPr sz="3200" b="1" u="sng" spc="-50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по</a:t>
            </a:r>
            <a:r>
              <a:rPr sz="3200" b="1" u="sng" spc="-45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4</a:t>
            </a:r>
            <a:r>
              <a:rPr sz="3200" b="1" u="sng" spc="-45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spc="-20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июля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endParaRPr sz="2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3200" b="1" u="sng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С</a:t>
            </a:r>
            <a:r>
              <a:rPr sz="3200" b="1" u="sng" spc="-25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16</a:t>
            </a:r>
            <a:r>
              <a:rPr sz="3200" b="1" u="sng" spc="-20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по</a:t>
            </a:r>
            <a:r>
              <a:rPr sz="3200" b="1" u="sng" spc="-25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23</a:t>
            </a:r>
            <a:r>
              <a:rPr sz="3200" b="1" u="sng" spc="-35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июня</a:t>
            </a:r>
            <a:r>
              <a:rPr sz="3200" b="1" u="sng" spc="-15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1A1A1A"/>
                </a:solidFill>
                <a:latin typeface="Times New Roman"/>
                <a:cs typeface="Times New Roman"/>
              </a:rPr>
              <a:t>в</a:t>
            </a:r>
            <a:r>
              <a:rPr sz="2800" b="1" spc="-15" dirty="0">
                <a:solidFill>
                  <a:srgbClr val="1A1A1A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1A1A1A"/>
                </a:solidFill>
                <a:latin typeface="Times New Roman"/>
                <a:cs typeface="Times New Roman"/>
              </a:rPr>
              <a:t>расписании</a:t>
            </a:r>
            <a:endParaRPr sz="2800">
              <a:latin typeface="Times New Roman"/>
              <a:cs typeface="Times New Roman"/>
            </a:endParaRPr>
          </a:p>
          <a:p>
            <a:pPr marL="259079" marR="250825" algn="ctr">
              <a:lnSpc>
                <a:spcPct val="100000"/>
              </a:lnSpc>
              <a:spcBef>
                <a:spcPts val="5"/>
              </a:spcBef>
            </a:pPr>
            <a:r>
              <a:rPr sz="2800" b="1" spc="-20" dirty="0">
                <a:solidFill>
                  <a:srgbClr val="1A1A1A"/>
                </a:solidFill>
                <a:latin typeface="Times New Roman"/>
                <a:cs typeface="Times New Roman"/>
              </a:rPr>
              <a:t>предусмотрены</a:t>
            </a:r>
            <a:r>
              <a:rPr sz="2800" b="1" spc="-70" dirty="0">
                <a:solidFill>
                  <a:srgbClr val="1A1A1A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1A1A1A"/>
                </a:solidFill>
                <a:latin typeface="Times New Roman"/>
                <a:cs typeface="Times New Roman"/>
              </a:rPr>
              <a:t>резервные</a:t>
            </a:r>
            <a:r>
              <a:rPr sz="2800" b="1" spc="-80" dirty="0">
                <a:solidFill>
                  <a:srgbClr val="1A1A1A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1A1A1A"/>
                </a:solidFill>
                <a:latin typeface="Times New Roman"/>
                <a:cs typeface="Times New Roman"/>
              </a:rPr>
              <a:t>дни</a:t>
            </a:r>
            <a:r>
              <a:rPr sz="2800" b="1" spc="-85" dirty="0">
                <a:solidFill>
                  <a:srgbClr val="1A1A1A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1A1A1A"/>
                </a:solidFill>
                <a:latin typeface="Times New Roman"/>
                <a:cs typeface="Times New Roman"/>
              </a:rPr>
              <a:t>для</a:t>
            </a:r>
            <a:r>
              <a:rPr sz="2800" b="1" spc="-90" dirty="0">
                <a:solidFill>
                  <a:srgbClr val="1A1A1A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1A1A1A"/>
                </a:solidFill>
                <a:latin typeface="Times New Roman"/>
                <a:cs typeface="Times New Roman"/>
              </a:rPr>
              <a:t>сдачи экзаменов</a:t>
            </a:r>
            <a:r>
              <a:rPr sz="2800" b="1" spc="-60" dirty="0">
                <a:solidFill>
                  <a:srgbClr val="1A1A1A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1A1A1A"/>
                </a:solidFill>
                <a:latin typeface="Times New Roman"/>
                <a:cs typeface="Times New Roman"/>
              </a:rPr>
              <a:t>по</a:t>
            </a:r>
            <a:r>
              <a:rPr sz="2800" b="1" spc="-60" dirty="0">
                <a:solidFill>
                  <a:srgbClr val="1A1A1A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1A1A1A"/>
                </a:solidFill>
                <a:latin typeface="Times New Roman"/>
                <a:cs typeface="Times New Roman"/>
              </a:rPr>
              <a:t>всем</a:t>
            </a:r>
            <a:r>
              <a:rPr sz="2800" b="1" spc="-65" dirty="0">
                <a:solidFill>
                  <a:srgbClr val="1A1A1A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1A1A1A"/>
                </a:solidFill>
                <a:latin typeface="Times New Roman"/>
                <a:cs typeface="Times New Roman"/>
              </a:rPr>
              <a:t>предметам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endParaRPr sz="2800">
              <a:latin typeface="Times New Roman"/>
              <a:cs typeface="Times New Roman"/>
            </a:endParaRPr>
          </a:p>
          <a:p>
            <a:pPr marL="12700" marR="5080" algn="ctr">
              <a:lnSpc>
                <a:spcPct val="100000"/>
              </a:lnSpc>
              <a:spcBef>
                <a:spcPts val="5"/>
              </a:spcBef>
            </a:pPr>
            <a:r>
              <a:rPr sz="3200" b="1" u="sng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3</a:t>
            </a:r>
            <a:r>
              <a:rPr sz="3200" b="1" u="sng" spc="-55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и</a:t>
            </a:r>
            <a:r>
              <a:rPr sz="3200" b="1" u="sng" spc="-50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4</a:t>
            </a:r>
            <a:r>
              <a:rPr sz="3200" b="1" u="sng" spc="-50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b="1" u="sng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июля</a:t>
            </a:r>
            <a:r>
              <a:rPr sz="3200" b="1" u="sng" spc="-40" dirty="0">
                <a:solidFill>
                  <a:srgbClr val="1A1A1A"/>
                </a:solidFill>
                <a:uFill>
                  <a:solidFill>
                    <a:srgbClr val="1A1A1A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1A1A1A"/>
                </a:solidFill>
                <a:latin typeface="Times New Roman"/>
                <a:cs typeface="Times New Roman"/>
              </a:rPr>
              <a:t>–</a:t>
            </a:r>
            <a:r>
              <a:rPr sz="3200" spc="-55" dirty="0">
                <a:solidFill>
                  <a:srgbClr val="1A1A1A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1A1A1A"/>
                </a:solidFill>
                <a:latin typeface="Times New Roman"/>
                <a:cs typeface="Times New Roman"/>
              </a:rPr>
              <a:t>дни</a:t>
            </a:r>
            <a:r>
              <a:rPr sz="3200" spc="-50" dirty="0">
                <a:solidFill>
                  <a:srgbClr val="1A1A1A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1A1A1A"/>
                </a:solidFill>
                <a:latin typeface="Times New Roman"/>
                <a:cs typeface="Times New Roman"/>
              </a:rPr>
              <a:t>для</a:t>
            </a:r>
            <a:r>
              <a:rPr sz="3200" spc="-65" dirty="0">
                <a:solidFill>
                  <a:srgbClr val="1A1A1A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1A1A1A"/>
                </a:solidFill>
                <a:latin typeface="Times New Roman"/>
                <a:cs typeface="Times New Roman"/>
              </a:rPr>
              <a:t>пересдач</a:t>
            </a:r>
            <a:r>
              <a:rPr sz="3200" spc="-85" dirty="0">
                <a:solidFill>
                  <a:srgbClr val="1A1A1A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1A1A1A"/>
                </a:solidFill>
                <a:latin typeface="Times New Roman"/>
                <a:cs typeface="Times New Roman"/>
              </a:rPr>
              <a:t>одного</a:t>
            </a:r>
            <a:r>
              <a:rPr sz="3200" spc="-75" dirty="0">
                <a:solidFill>
                  <a:srgbClr val="1A1A1A"/>
                </a:solidFill>
                <a:latin typeface="Times New Roman"/>
                <a:cs typeface="Times New Roman"/>
              </a:rPr>
              <a:t> </a:t>
            </a:r>
            <a:r>
              <a:rPr sz="3200" spc="-25" dirty="0">
                <a:solidFill>
                  <a:srgbClr val="1A1A1A"/>
                </a:solidFill>
                <a:latin typeface="Times New Roman"/>
                <a:cs typeface="Times New Roman"/>
              </a:rPr>
              <a:t>из </a:t>
            </a:r>
            <a:r>
              <a:rPr sz="3200" dirty="0">
                <a:solidFill>
                  <a:srgbClr val="1A1A1A"/>
                </a:solidFill>
                <a:latin typeface="Times New Roman"/>
                <a:cs typeface="Times New Roman"/>
              </a:rPr>
              <a:t>предметов</a:t>
            </a:r>
            <a:r>
              <a:rPr sz="3200" spc="-70" dirty="0">
                <a:solidFill>
                  <a:srgbClr val="1A1A1A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1A1A1A"/>
                </a:solidFill>
                <a:latin typeface="Times New Roman"/>
                <a:cs typeface="Times New Roman"/>
              </a:rPr>
              <a:t>ЕГЭ</a:t>
            </a:r>
            <a:r>
              <a:rPr sz="3200" spc="-30" dirty="0">
                <a:solidFill>
                  <a:srgbClr val="1A1A1A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1A1A1A"/>
                </a:solidFill>
                <a:latin typeface="Times New Roman"/>
                <a:cs typeface="Times New Roman"/>
              </a:rPr>
              <a:t>по</a:t>
            </a:r>
            <a:r>
              <a:rPr sz="3200" spc="-35" dirty="0">
                <a:solidFill>
                  <a:srgbClr val="1A1A1A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1A1A1A"/>
                </a:solidFill>
                <a:latin typeface="Times New Roman"/>
                <a:cs typeface="Times New Roman"/>
              </a:rPr>
              <a:t>выбору</a:t>
            </a:r>
            <a:r>
              <a:rPr sz="3200" spc="-65" dirty="0">
                <a:solidFill>
                  <a:srgbClr val="1A1A1A"/>
                </a:solidFill>
                <a:latin typeface="Times New Roman"/>
                <a:cs typeface="Times New Roman"/>
              </a:rPr>
              <a:t> </a:t>
            </a:r>
            <a:r>
              <a:rPr sz="3200" spc="-10" dirty="0">
                <a:solidFill>
                  <a:srgbClr val="1A1A1A"/>
                </a:solidFill>
                <a:latin typeface="Times New Roman"/>
                <a:cs typeface="Times New Roman"/>
              </a:rPr>
              <a:t>выпускника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7048" rIns="0" bIns="0" rtlCol="0">
            <a:spAutoFit/>
          </a:bodyPr>
          <a:lstStyle/>
          <a:p>
            <a:pPr marL="1607185">
              <a:lnSpc>
                <a:spcPct val="100000"/>
              </a:lnSpc>
              <a:spcBef>
                <a:spcPts val="95"/>
              </a:spcBef>
            </a:pPr>
            <a:r>
              <a:rPr spc="-65" dirty="0"/>
              <a:t>Когда</a:t>
            </a:r>
            <a:r>
              <a:rPr spc="-180" dirty="0"/>
              <a:t> </a:t>
            </a:r>
            <a:r>
              <a:rPr spc="-10" dirty="0"/>
              <a:t>проверят</a:t>
            </a:r>
            <a:r>
              <a:rPr spc="-195" dirty="0"/>
              <a:t> </a:t>
            </a:r>
            <a:r>
              <a:rPr spc="-10" dirty="0"/>
              <a:t>работы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56031" y="2011806"/>
            <a:ext cx="7369809" cy="39801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158875" indent="313055">
              <a:lnSpc>
                <a:spcPct val="100000"/>
              </a:lnSpc>
              <a:spcBef>
                <a:spcPts val="95"/>
              </a:spcBef>
              <a:buChar char="–"/>
              <a:tabLst>
                <a:tab pos="325755" algn="l"/>
              </a:tabLst>
            </a:pPr>
            <a:r>
              <a:rPr sz="2800" dirty="0">
                <a:latin typeface="Georgia"/>
                <a:cs typeface="Georgia"/>
              </a:rPr>
              <a:t>по</a:t>
            </a:r>
            <a:r>
              <a:rPr sz="2800" spc="-4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информатике</a:t>
            </a:r>
            <a:r>
              <a:rPr sz="2800" spc="-6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—</a:t>
            </a:r>
            <a:r>
              <a:rPr sz="2800" spc="-4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не</a:t>
            </a:r>
            <a:r>
              <a:rPr sz="2800" spc="-5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позднее</a:t>
            </a:r>
            <a:r>
              <a:rPr sz="2800" spc="-50" dirty="0">
                <a:latin typeface="Georgia"/>
                <a:cs typeface="Georgia"/>
              </a:rPr>
              <a:t> </a:t>
            </a:r>
            <a:r>
              <a:rPr sz="2800" spc="-20" dirty="0">
                <a:latin typeface="Georgia"/>
                <a:cs typeface="Georgia"/>
              </a:rPr>
              <a:t>двух </a:t>
            </a:r>
            <a:r>
              <a:rPr sz="2800" dirty="0">
                <a:latin typeface="Georgia"/>
                <a:cs typeface="Georgia"/>
              </a:rPr>
              <a:t>календарных</a:t>
            </a:r>
            <a:r>
              <a:rPr sz="2800" spc="-4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дней</a:t>
            </a:r>
            <a:r>
              <a:rPr sz="2800" spc="-6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после</a:t>
            </a:r>
            <a:r>
              <a:rPr sz="2800" spc="-45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экзамена;</a:t>
            </a:r>
            <a:endParaRPr sz="2800">
              <a:latin typeface="Georgia"/>
              <a:cs typeface="Georgia"/>
            </a:endParaRPr>
          </a:p>
          <a:p>
            <a:pPr marL="12700" marR="5080" indent="313055">
              <a:lnSpc>
                <a:spcPct val="100000"/>
              </a:lnSpc>
              <a:spcBef>
                <a:spcPts val="300"/>
              </a:spcBef>
              <a:buChar char="–"/>
              <a:tabLst>
                <a:tab pos="325755" algn="l"/>
              </a:tabLst>
            </a:pPr>
            <a:r>
              <a:rPr sz="2800" dirty="0">
                <a:latin typeface="Georgia"/>
                <a:cs typeface="Georgia"/>
              </a:rPr>
              <a:t>математике</a:t>
            </a:r>
            <a:r>
              <a:rPr sz="2800" spc="-6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базового</a:t>
            </a:r>
            <a:r>
              <a:rPr sz="2800" spc="-5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уровня</a:t>
            </a:r>
            <a:r>
              <a:rPr sz="2800" spc="-8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—</a:t>
            </a:r>
            <a:r>
              <a:rPr sz="2800" spc="-5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не</a:t>
            </a:r>
            <a:r>
              <a:rPr sz="2800" spc="-60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позднее </a:t>
            </a:r>
            <a:r>
              <a:rPr sz="2800" dirty="0">
                <a:latin typeface="Georgia"/>
                <a:cs typeface="Georgia"/>
              </a:rPr>
              <a:t>трех</a:t>
            </a:r>
            <a:r>
              <a:rPr sz="2800" spc="-8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календарных</a:t>
            </a:r>
            <a:r>
              <a:rPr sz="2800" spc="-50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дней;</a:t>
            </a:r>
            <a:endParaRPr sz="2800">
              <a:latin typeface="Georgia"/>
              <a:cs typeface="Georgia"/>
            </a:endParaRPr>
          </a:p>
          <a:p>
            <a:pPr marL="12700" marR="155575" indent="313055">
              <a:lnSpc>
                <a:spcPct val="100000"/>
              </a:lnSpc>
              <a:spcBef>
                <a:spcPts val="300"/>
              </a:spcBef>
              <a:buChar char="–"/>
              <a:tabLst>
                <a:tab pos="325755" algn="l"/>
              </a:tabLst>
            </a:pPr>
            <a:r>
              <a:rPr sz="2800" dirty="0">
                <a:latin typeface="Georgia"/>
                <a:cs typeface="Georgia"/>
              </a:rPr>
              <a:t>математике</a:t>
            </a:r>
            <a:r>
              <a:rPr sz="2800" spc="-9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профильного</a:t>
            </a:r>
            <a:r>
              <a:rPr sz="2800" spc="-6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уровня,</a:t>
            </a:r>
            <a:r>
              <a:rPr sz="2800" spc="-10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ГВЭ</a:t>
            </a:r>
            <a:r>
              <a:rPr sz="2800" spc="-85" dirty="0">
                <a:latin typeface="Georgia"/>
                <a:cs typeface="Georgia"/>
              </a:rPr>
              <a:t> </a:t>
            </a:r>
            <a:r>
              <a:rPr sz="2800" spc="-25" dirty="0">
                <a:latin typeface="Georgia"/>
                <a:cs typeface="Georgia"/>
              </a:rPr>
              <a:t>по </a:t>
            </a:r>
            <a:r>
              <a:rPr sz="2800" dirty="0">
                <a:latin typeface="Georgia"/>
                <a:cs typeface="Georgia"/>
              </a:rPr>
              <a:t>математике</a:t>
            </a:r>
            <a:r>
              <a:rPr sz="2800" spc="-3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—</a:t>
            </a:r>
            <a:r>
              <a:rPr sz="2800" spc="-3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не</a:t>
            </a:r>
            <a:r>
              <a:rPr sz="2800" spc="-3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позднее</a:t>
            </a:r>
            <a:r>
              <a:rPr sz="2800" spc="-35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четырех</a:t>
            </a:r>
            <a:endParaRPr sz="280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</a:pPr>
            <a:r>
              <a:rPr sz="2800" dirty="0">
                <a:latin typeface="Georgia"/>
                <a:cs typeface="Georgia"/>
              </a:rPr>
              <a:t>календарных</a:t>
            </a:r>
            <a:r>
              <a:rPr sz="2800" spc="-65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дней;</a:t>
            </a:r>
            <a:endParaRPr sz="2800">
              <a:latin typeface="Georgia"/>
              <a:cs typeface="Georgia"/>
            </a:endParaRPr>
          </a:p>
          <a:p>
            <a:pPr marL="12700" marR="1037590" indent="313055">
              <a:lnSpc>
                <a:spcPct val="100000"/>
              </a:lnSpc>
              <a:spcBef>
                <a:spcPts val="305"/>
              </a:spcBef>
              <a:buChar char="–"/>
              <a:tabLst>
                <a:tab pos="325755" algn="l"/>
              </a:tabLst>
            </a:pPr>
            <a:r>
              <a:rPr sz="2800" dirty="0">
                <a:latin typeface="Georgia"/>
                <a:cs typeface="Georgia"/>
              </a:rPr>
              <a:t>русскому</a:t>
            </a:r>
            <a:r>
              <a:rPr sz="2800" spc="-8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языку</a:t>
            </a:r>
            <a:r>
              <a:rPr sz="2800" spc="-75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—</a:t>
            </a:r>
            <a:r>
              <a:rPr sz="2800" spc="-7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не</a:t>
            </a:r>
            <a:r>
              <a:rPr sz="2800" spc="-80" dirty="0">
                <a:latin typeface="Georgia"/>
                <a:cs typeface="Georgia"/>
              </a:rPr>
              <a:t> </a:t>
            </a:r>
            <a:r>
              <a:rPr sz="2800" dirty="0">
                <a:latin typeface="Georgia"/>
                <a:cs typeface="Georgia"/>
              </a:rPr>
              <a:t>позднее</a:t>
            </a:r>
            <a:r>
              <a:rPr sz="2800" spc="-75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шести </a:t>
            </a:r>
            <a:r>
              <a:rPr sz="2800" dirty="0">
                <a:latin typeface="Georgia"/>
                <a:cs typeface="Georgia"/>
              </a:rPr>
              <a:t>календарных</a:t>
            </a:r>
            <a:r>
              <a:rPr sz="2800" spc="-80" dirty="0">
                <a:latin typeface="Georgia"/>
                <a:cs typeface="Georgia"/>
              </a:rPr>
              <a:t> </a:t>
            </a:r>
            <a:r>
              <a:rPr sz="2800" spc="-10" dirty="0">
                <a:latin typeface="Georgia"/>
                <a:cs typeface="Georgia"/>
              </a:rPr>
              <a:t>дней;</a:t>
            </a:r>
            <a:endParaRPr sz="28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3388" rIns="0" bIns="0" rtlCol="0">
            <a:spAutoFit/>
          </a:bodyPr>
          <a:lstStyle/>
          <a:p>
            <a:pPr marL="1607185">
              <a:lnSpc>
                <a:spcPct val="100000"/>
              </a:lnSpc>
              <a:spcBef>
                <a:spcPts val="95"/>
              </a:spcBef>
            </a:pPr>
            <a:r>
              <a:rPr spc="-65" dirty="0"/>
              <a:t>Когда</a:t>
            </a:r>
            <a:r>
              <a:rPr spc="-185" dirty="0"/>
              <a:t> </a:t>
            </a:r>
            <a:r>
              <a:rPr dirty="0"/>
              <a:t>проверят</a:t>
            </a:r>
            <a:r>
              <a:rPr spc="-215" dirty="0"/>
              <a:t> </a:t>
            </a:r>
            <a:r>
              <a:rPr spc="-10" dirty="0"/>
              <a:t>работы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56031" y="2010282"/>
            <a:ext cx="7637145" cy="39420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59105" indent="266065">
              <a:lnSpc>
                <a:spcPct val="100000"/>
              </a:lnSpc>
              <a:spcBef>
                <a:spcPts val="95"/>
              </a:spcBef>
              <a:buChar char="–"/>
              <a:tabLst>
                <a:tab pos="278765" algn="l"/>
              </a:tabLst>
            </a:pPr>
            <a:r>
              <a:rPr sz="2800" dirty="0">
                <a:latin typeface="Times New Roman"/>
                <a:cs typeface="Times New Roman"/>
              </a:rPr>
              <a:t>учебным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предметам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по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выбору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—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не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позднее </a:t>
            </a:r>
            <a:r>
              <a:rPr sz="2800" dirty="0">
                <a:latin typeface="Times New Roman"/>
                <a:cs typeface="Times New Roman"/>
              </a:rPr>
              <a:t>четырех</a:t>
            </a:r>
            <a:r>
              <a:rPr sz="2800" spc="-8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календарных</a:t>
            </a:r>
            <a:r>
              <a:rPr sz="2800" spc="-7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дней</a:t>
            </a:r>
            <a:r>
              <a:rPr sz="2800" spc="-10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после</a:t>
            </a:r>
            <a:r>
              <a:rPr sz="2800" spc="-1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экзамена.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800" spc="-10" dirty="0">
                <a:latin typeface="Times New Roman"/>
                <a:cs typeface="Times New Roman"/>
              </a:rPr>
              <a:t>Исключение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–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ЕГЭ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по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информатике;</a:t>
            </a:r>
            <a:endParaRPr sz="2800">
              <a:latin typeface="Times New Roman"/>
              <a:cs typeface="Times New Roman"/>
            </a:endParaRPr>
          </a:p>
          <a:p>
            <a:pPr marL="12700" marR="5080" indent="266065">
              <a:lnSpc>
                <a:spcPct val="100000"/>
              </a:lnSpc>
              <a:spcBef>
                <a:spcPts val="300"/>
              </a:spcBef>
              <a:buChar char="–"/>
              <a:tabLst>
                <a:tab pos="278765" algn="l"/>
              </a:tabLst>
            </a:pPr>
            <a:r>
              <a:rPr sz="2800" dirty="0">
                <a:latin typeface="Times New Roman"/>
                <a:cs typeface="Times New Roman"/>
              </a:rPr>
              <a:t>экзаменам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в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досрочный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и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дополнительный периоды,</a:t>
            </a:r>
            <a:r>
              <a:rPr sz="2800" spc="-8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в</a:t>
            </a:r>
            <a:r>
              <a:rPr sz="2800" spc="-8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резервные</a:t>
            </a:r>
            <a:r>
              <a:rPr sz="2800" spc="-8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сроки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каждого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из</a:t>
            </a:r>
            <a:r>
              <a:rPr sz="2800" spc="-8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периодов,</a:t>
            </a:r>
            <a:endParaRPr sz="2800">
              <a:latin typeface="Times New Roman"/>
              <a:cs typeface="Times New Roman"/>
            </a:endParaRPr>
          </a:p>
          <a:p>
            <a:pPr marL="12700" marR="960755">
              <a:lnSpc>
                <a:spcPct val="100000"/>
              </a:lnSpc>
            </a:pPr>
            <a:r>
              <a:rPr sz="2800" dirty="0">
                <a:latin typeface="Times New Roman"/>
                <a:cs typeface="Times New Roman"/>
              </a:rPr>
              <a:t>—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не</a:t>
            </a:r>
            <a:r>
              <a:rPr sz="2800" spc="-7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позднее</a:t>
            </a:r>
            <a:r>
              <a:rPr sz="2800" spc="-8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трех</a:t>
            </a:r>
            <a:r>
              <a:rPr sz="2800" spc="-8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календарных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дней</a:t>
            </a:r>
            <a:r>
              <a:rPr sz="2800" spc="-8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после экзамена.</a:t>
            </a:r>
            <a:endParaRPr sz="2800">
              <a:latin typeface="Times New Roman"/>
              <a:cs typeface="Times New Roman"/>
            </a:endParaRPr>
          </a:p>
          <a:p>
            <a:pPr marL="12700" marR="887094">
              <a:lnSpc>
                <a:spcPct val="100000"/>
              </a:lnSpc>
              <a:spcBef>
                <a:spcPts val="305"/>
              </a:spcBef>
            </a:pPr>
            <a:r>
              <a:rPr sz="2800" spc="-10" dirty="0">
                <a:latin typeface="Times New Roman"/>
                <a:cs typeface="Times New Roman"/>
              </a:rPr>
              <a:t>Исключение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–</a:t>
            </a:r>
            <a:r>
              <a:rPr sz="2800" spc="-7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ЕГЭ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по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информатике.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Ранее </a:t>
            </a:r>
            <a:r>
              <a:rPr sz="2800" spc="-10" dirty="0">
                <a:latin typeface="Times New Roman"/>
                <a:cs typeface="Times New Roman"/>
              </a:rPr>
              <a:t>отдельно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ЕГЭ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по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информатике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не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выделяли.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04542" y="954150"/>
            <a:ext cx="555498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10947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Когда </a:t>
            </a:r>
            <a:r>
              <a:rPr spc="-30" dirty="0"/>
              <a:t>опубликуют</a:t>
            </a:r>
            <a:r>
              <a:rPr spc="-160" dirty="0"/>
              <a:t> </a:t>
            </a:r>
            <a:r>
              <a:rPr spc="-30" dirty="0"/>
              <a:t>результаты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45668" y="2728976"/>
            <a:ext cx="795020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20" dirty="0">
                <a:latin typeface="Times New Roman"/>
                <a:cs typeface="Times New Roman"/>
              </a:rPr>
              <a:t>Результаты</a:t>
            </a:r>
            <a:r>
              <a:rPr sz="3200" spc="2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экзаменов</a:t>
            </a:r>
            <a:r>
              <a:rPr sz="3200" spc="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опубликуют</a:t>
            </a:r>
            <a:r>
              <a:rPr sz="3200" spc="1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через</a:t>
            </a:r>
            <a:r>
              <a:rPr sz="3200" spc="20" dirty="0">
                <a:latin typeface="Times New Roman"/>
                <a:cs typeface="Times New Roman"/>
              </a:rPr>
              <a:t> </a:t>
            </a:r>
            <a:r>
              <a:rPr sz="3200" spc="-20" dirty="0">
                <a:latin typeface="Times New Roman"/>
                <a:cs typeface="Times New Roman"/>
              </a:rPr>
              <a:t>7-</a:t>
            </a:r>
            <a:r>
              <a:rPr sz="3200" spc="-25" dirty="0">
                <a:latin typeface="Times New Roman"/>
                <a:cs typeface="Times New Roman"/>
              </a:rPr>
              <a:t>11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5668" y="3216656"/>
            <a:ext cx="243840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30020" algn="l"/>
              </a:tabLst>
            </a:pPr>
            <a:r>
              <a:rPr sz="3200" spc="-20" dirty="0">
                <a:latin typeface="Times New Roman"/>
                <a:cs typeface="Times New Roman"/>
              </a:rPr>
              <a:t>дней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20" dirty="0">
                <a:latin typeface="Times New Roman"/>
                <a:cs typeface="Times New Roman"/>
              </a:rPr>
              <a:t>после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5668" y="3704335"/>
            <a:ext cx="289623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12060" algn="l"/>
              </a:tabLst>
            </a:pPr>
            <a:r>
              <a:rPr sz="3200" spc="-10" dirty="0">
                <a:latin typeface="Times New Roman"/>
                <a:cs typeface="Times New Roman"/>
              </a:rPr>
              <a:t>зависимости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25" dirty="0">
                <a:latin typeface="Times New Roman"/>
                <a:cs typeface="Times New Roman"/>
              </a:rPr>
              <a:t>от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54678" y="3216656"/>
            <a:ext cx="4954270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1610" marR="5080" indent="-169545">
              <a:lnSpc>
                <a:spcPct val="100000"/>
              </a:lnSpc>
              <a:spcBef>
                <a:spcPts val="105"/>
              </a:spcBef>
              <a:tabLst>
                <a:tab pos="2192020" algn="l"/>
                <a:tab pos="2607945" algn="l"/>
                <a:tab pos="3138170" algn="l"/>
                <a:tab pos="4747895" algn="l"/>
              </a:tabLst>
            </a:pPr>
            <a:r>
              <a:rPr sz="3200" spc="-10" dirty="0">
                <a:latin typeface="Times New Roman"/>
                <a:cs typeface="Times New Roman"/>
              </a:rPr>
              <a:t>проведения</a:t>
            </a:r>
            <a:r>
              <a:rPr sz="3200" dirty="0">
                <a:latin typeface="Times New Roman"/>
                <a:cs typeface="Times New Roman"/>
              </a:rPr>
              <a:t>		</a:t>
            </a:r>
            <a:r>
              <a:rPr sz="3200" spc="-10" dirty="0">
                <a:latin typeface="Times New Roman"/>
                <a:cs typeface="Times New Roman"/>
              </a:rPr>
              <a:t>экзамена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50" dirty="0">
                <a:latin typeface="Times New Roman"/>
                <a:cs typeface="Times New Roman"/>
              </a:rPr>
              <a:t>в </a:t>
            </a:r>
            <a:r>
              <a:rPr sz="3200" spc="-10" dirty="0">
                <a:latin typeface="Times New Roman"/>
                <a:cs typeface="Times New Roman"/>
              </a:rPr>
              <a:t>предмета.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25" dirty="0">
                <a:latin typeface="Times New Roman"/>
                <a:cs typeface="Times New Roman"/>
              </a:rPr>
              <a:t>Это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10" dirty="0">
                <a:latin typeface="Times New Roman"/>
                <a:cs typeface="Times New Roman"/>
              </a:rPr>
              <a:t>связано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200" spc="-715" dirty="0">
                <a:latin typeface="Times New Roman"/>
                <a:cs typeface="Times New Roman"/>
              </a:rPr>
              <a:t> </a:t>
            </a:r>
            <a:r>
              <a:rPr sz="3200" spc="-25" dirty="0">
                <a:latin typeface="Times New Roman"/>
                <a:cs typeface="Times New Roman"/>
              </a:rPr>
              <a:t>с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5668" y="4192270"/>
            <a:ext cx="7962900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Times New Roman"/>
                <a:cs typeface="Times New Roman"/>
              </a:rPr>
              <a:t>централизованной</a:t>
            </a:r>
            <a:r>
              <a:rPr sz="3200" spc="-1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проверкой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работ.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Ее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могут </a:t>
            </a:r>
            <a:r>
              <a:rPr sz="3200" dirty="0">
                <a:latin typeface="Times New Roman"/>
                <a:cs typeface="Times New Roman"/>
              </a:rPr>
              <a:t>проводить</a:t>
            </a:r>
            <a:r>
              <a:rPr sz="3200" spc="-10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в</a:t>
            </a:r>
            <a:r>
              <a:rPr sz="3200" spc="-9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течение</a:t>
            </a:r>
            <a:r>
              <a:rPr sz="3200" spc="-9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пяти</a:t>
            </a:r>
            <a:r>
              <a:rPr sz="3200" spc="-8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рабочих</a:t>
            </a:r>
            <a:r>
              <a:rPr sz="3200" spc="-114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дней.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83054" y="570738"/>
            <a:ext cx="54286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Порядок</a:t>
            </a:r>
            <a:r>
              <a:rPr sz="3600" spc="-175" dirty="0"/>
              <a:t> </a:t>
            </a:r>
            <a:r>
              <a:rPr sz="3600" spc="-10" dirty="0"/>
              <a:t>проведения</a:t>
            </a:r>
            <a:r>
              <a:rPr sz="3600" spc="-175" dirty="0"/>
              <a:t> </a:t>
            </a:r>
            <a:r>
              <a:rPr sz="3600" spc="-25" dirty="0"/>
              <a:t>ГИА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474370" y="1366520"/>
            <a:ext cx="8286750" cy="2603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6845" marR="403860" indent="286385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443230" algn="l"/>
              </a:tabLst>
            </a:pP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день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проведения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экзамена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учащийся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прибывает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ППЭ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ранее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09.00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по </a:t>
            </a:r>
            <a:r>
              <a:rPr sz="1800" spc="-20" dirty="0">
                <a:latin typeface="Times New Roman"/>
                <a:cs typeface="Times New Roman"/>
              </a:rPr>
              <a:t>московскому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времени.</a:t>
            </a:r>
            <a:endParaRPr sz="1800">
              <a:latin typeface="Times New Roman"/>
              <a:cs typeface="Times New Roman"/>
            </a:endParaRPr>
          </a:p>
          <a:p>
            <a:pPr marL="443230" indent="-286385">
              <a:lnSpc>
                <a:spcPct val="100000"/>
              </a:lnSpc>
              <a:buFont typeface="Wingdings"/>
              <a:buChar char=""/>
              <a:tabLst>
                <a:tab pos="443230" algn="l"/>
              </a:tabLst>
            </a:pPr>
            <a:r>
              <a:rPr sz="1800" dirty="0">
                <a:latin typeface="Times New Roman"/>
                <a:cs typeface="Times New Roman"/>
              </a:rPr>
              <a:t>Допуск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ППЭ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осуществляется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при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наличии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документа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удостоверяющего</a:t>
            </a:r>
            <a:endParaRPr sz="1800">
              <a:latin typeface="Times New Roman"/>
              <a:cs typeface="Times New Roman"/>
            </a:endParaRPr>
          </a:p>
          <a:p>
            <a:pPr marL="156845">
              <a:lnSpc>
                <a:spcPct val="100000"/>
              </a:lnSpc>
            </a:pPr>
            <a:r>
              <a:rPr sz="1800" b="1" dirty="0">
                <a:latin typeface="Times New Roman"/>
                <a:cs typeface="Times New Roman"/>
              </a:rPr>
              <a:t>личность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и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при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наличии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списках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распределения.</a:t>
            </a:r>
            <a:endParaRPr sz="1800">
              <a:latin typeface="Times New Roman"/>
              <a:cs typeface="Times New Roman"/>
            </a:endParaRPr>
          </a:p>
          <a:p>
            <a:pPr marL="443230" indent="-286385">
              <a:lnSpc>
                <a:spcPct val="100000"/>
              </a:lnSpc>
              <a:buFont typeface="Wingdings"/>
              <a:buChar char=""/>
              <a:tabLst>
                <a:tab pos="443230" algn="l"/>
              </a:tabLst>
            </a:pP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случае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опоздания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участника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экзамен,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он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допускается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ППЭ,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этом</a:t>
            </a:r>
            <a:endParaRPr sz="1800">
              <a:latin typeface="Times New Roman"/>
              <a:cs typeface="Times New Roman"/>
            </a:endParaRPr>
          </a:p>
          <a:p>
            <a:pPr marL="156845">
              <a:lnSpc>
                <a:spcPct val="100000"/>
              </a:lnSpc>
            </a:pPr>
            <a:r>
              <a:rPr sz="1800" b="1" dirty="0">
                <a:latin typeface="Times New Roman"/>
                <a:cs typeface="Times New Roman"/>
              </a:rPr>
              <a:t>время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экзамена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не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продлевается.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855"/>
              </a:spcBef>
            </a:pPr>
            <a:r>
              <a:rPr sz="1800" dirty="0">
                <a:latin typeface="Times New Roman"/>
                <a:cs typeface="Times New Roman"/>
              </a:rPr>
              <a:t>Во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время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экзамена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обучающиеся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выходят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из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аудитории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перемещаются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</a:t>
            </a:r>
            <a:r>
              <a:rPr sz="1800" spc="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ППЭ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сопровождении</a:t>
            </a:r>
            <a:r>
              <a:rPr sz="1800" spc="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одного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из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организаторов.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выходе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из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аудитории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обучающиеся </a:t>
            </a:r>
            <a:r>
              <a:rPr sz="1800" dirty="0">
                <a:latin typeface="Times New Roman"/>
                <a:cs typeface="Times New Roman"/>
              </a:rPr>
              <a:t>оставляют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экзаменационные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материалы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черновики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рабочем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столе.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2919" y="4221479"/>
            <a:ext cx="8517890" cy="1477010"/>
          </a:xfrm>
          <a:prstGeom prst="rect">
            <a:avLst/>
          </a:prstGeom>
          <a:solidFill>
            <a:srgbClr val="CFDCEF"/>
          </a:solidFill>
        </p:spPr>
        <p:txBody>
          <a:bodyPr vert="horz" wrap="square" lIns="0" tIns="38735" rIns="0" bIns="0" rtlCol="0">
            <a:spAutoFit/>
          </a:bodyPr>
          <a:lstStyle/>
          <a:p>
            <a:pPr marL="91440" marR="81280" algn="just">
              <a:lnSpc>
                <a:spcPct val="100000"/>
              </a:lnSpc>
              <a:spcBef>
                <a:spcPts val="305"/>
              </a:spcBef>
            </a:pPr>
            <a:r>
              <a:rPr sz="1800" dirty="0">
                <a:latin typeface="Times New Roman"/>
                <a:cs typeface="Times New Roman"/>
              </a:rPr>
              <a:t>Участники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spc="-20" dirty="0">
                <a:latin typeface="Times New Roman"/>
                <a:cs typeface="Times New Roman"/>
              </a:rPr>
              <a:t>ГИА-</a:t>
            </a:r>
            <a:r>
              <a:rPr sz="1800" dirty="0">
                <a:latin typeface="Times New Roman"/>
                <a:cs typeface="Times New Roman"/>
              </a:rPr>
              <a:t>11,</a:t>
            </a:r>
            <a:r>
              <a:rPr sz="1800" spc="3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допустившие</a:t>
            </a:r>
            <a:r>
              <a:rPr sz="1800" spc="3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нарушение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порядка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проведения</a:t>
            </a:r>
            <a:r>
              <a:rPr sz="1800" spc="34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экзамена, </a:t>
            </a:r>
            <a:r>
              <a:rPr sz="1800" dirty="0">
                <a:latin typeface="Times New Roman"/>
                <a:cs typeface="Times New Roman"/>
              </a:rPr>
              <a:t>удаляются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из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ППЭ.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данному</a:t>
            </a:r>
            <a:r>
              <a:rPr sz="1800" spc="4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факту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составляется</a:t>
            </a:r>
            <a:r>
              <a:rPr sz="1800" spc="3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акт,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который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передаётся</a:t>
            </a:r>
            <a:r>
              <a:rPr sz="1800" spc="39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на </a:t>
            </a:r>
            <a:r>
              <a:rPr sz="1800" dirty="0">
                <a:latin typeface="Times New Roman"/>
                <a:cs typeface="Times New Roman"/>
              </a:rPr>
              <a:t>рассмотрение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ГЭК.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Если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факт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нарушения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участником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ГИА-</a:t>
            </a:r>
            <a:r>
              <a:rPr sz="1800" dirty="0">
                <a:latin typeface="Times New Roman"/>
                <a:cs typeface="Times New Roman"/>
              </a:rPr>
              <a:t>11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порядка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проведения </a:t>
            </a:r>
            <a:r>
              <a:rPr sz="1800" dirty="0">
                <a:latin typeface="Times New Roman"/>
                <a:cs typeface="Times New Roman"/>
              </a:rPr>
              <a:t>экзамена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подтверждается,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ГЭК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принимает</a:t>
            </a:r>
            <a:r>
              <a:rPr sz="1800" spc="22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решение</a:t>
            </a:r>
            <a:r>
              <a:rPr sz="1800" spc="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</a:t>
            </a:r>
            <a:r>
              <a:rPr sz="1800" spc="2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аннулировании</a:t>
            </a:r>
            <a:r>
              <a:rPr sz="1800" spc="2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результатов </a:t>
            </a:r>
            <a:r>
              <a:rPr sz="1800" dirty="0">
                <a:latin typeface="Times New Roman"/>
                <a:cs typeface="Times New Roman"/>
              </a:rPr>
              <a:t>участника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соответствующему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учебному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предмету.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3463" y="765048"/>
            <a:ext cx="8435340" cy="954405"/>
          </a:xfrm>
          <a:prstGeom prst="rect">
            <a:avLst/>
          </a:prstGeom>
          <a:solidFill>
            <a:srgbClr val="E3E9EE"/>
          </a:solidFill>
        </p:spPr>
        <p:txBody>
          <a:bodyPr vert="horz" wrap="square" lIns="0" tIns="38100" rIns="0" bIns="0" rtlCol="0">
            <a:spAutoFit/>
          </a:bodyPr>
          <a:lstStyle/>
          <a:p>
            <a:pPr marL="2630805" marR="1483995" indent="-1138555">
              <a:lnSpc>
                <a:spcPct val="100000"/>
              </a:lnSpc>
              <a:spcBef>
                <a:spcPts val="300"/>
              </a:spcBef>
            </a:pPr>
            <a:r>
              <a:rPr sz="2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Осуществление</a:t>
            </a:r>
            <a:r>
              <a:rPr sz="2800" b="1" spc="-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видеонаблюдения </a:t>
            </a: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в</a:t>
            </a:r>
            <a:r>
              <a:rPr sz="28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помещениях</a:t>
            </a:r>
            <a:r>
              <a:rPr sz="28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ППЭ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7200" y="1845564"/>
            <a:ext cx="8312150" cy="523240"/>
          </a:xfrm>
          <a:prstGeom prst="rect">
            <a:avLst/>
          </a:prstGeom>
          <a:solidFill>
            <a:srgbClr val="E3E9EE"/>
          </a:solidFill>
        </p:spPr>
        <p:txBody>
          <a:bodyPr vert="horz" wrap="square" lIns="0" tIns="349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75"/>
              </a:spcBef>
            </a:pP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При</a:t>
            </a:r>
            <a:r>
              <a:rPr sz="2800" b="1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входе</a:t>
            </a:r>
            <a:r>
              <a:rPr sz="28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в</a:t>
            </a:r>
            <a:r>
              <a:rPr sz="2800" b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ППЭ</a:t>
            </a:r>
            <a:r>
              <a:rPr sz="2800" b="1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-</a:t>
            </a:r>
            <a:r>
              <a:rPr sz="28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металлоискатель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7200" y="2709672"/>
            <a:ext cx="8312150" cy="954405"/>
          </a:xfrm>
          <a:prstGeom prst="rect">
            <a:avLst/>
          </a:prstGeom>
          <a:solidFill>
            <a:srgbClr val="E3E9EE"/>
          </a:solidFill>
        </p:spPr>
        <p:txBody>
          <a:bodyPr vert="horz" wrap="square" lIns="0" tIns="37465" rIns="0" bIns="0" rtlCol="0">
            <a:spAutoFit/>
          </a:bodyPr>
          <a:lstStyle/>
          <a:p>
            <a:pPr marL="2804795" marR="664210" indent="-2134870">
              <a:lnSpc>
                <a:spcPct val="100000"/>
              </a:lnSpc>
              <a:spcBef>
                <a:spcPts val="295"/>
              </a:spcBef>
            </a:pPr>
            <a:r>
              <a:rPr sz="28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100-</a:t>
            </a: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процентное</a:t>
            </a:r>
            <a:r>
              <a:rPr sz="2800" b="1" spc="-1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применение</a:t>
            </a:r>
            <a:r>
              <a:rPr sz="2800" b="1" spc="-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печати</a:t>
            </a:r>
            <a:r>
              <a:rPr sz="2800" b="1" spc="-10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КИМ</a:t>
            </a:r>
            <a:r>
              <a:rPr sz="2800" b="1" spc="-1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в </a:t>
            </a:r>
            <a:r>
              <a:rPr sz="2800" b="1" spc="-40" dirty="0">
                <a:solidFill>
                  <a:srgbClr val="FF0000"/>
                </a:solidFill>
                <a:latin typeface="Times New Roman"/>
                <a:cs typeface="Times New Roman"/>
              </a:rPr>
              <a:t>аудиториях</a:t>
            </a:r>
            <a:r>
              <a:rPr sz="2800" b="1" spc="-1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ППЭ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0248" y="3788664"/>
            <a:ext cx="8312150" cy="954405"/>
          </a:xfrm>
          <a:prstGeom prst="rect">
            <a:avLst/>
          </a:prstGeom>
          <a:solidFill>
            <a:srgbClr val="E3E9EE"/>
          </a:solidFill>
        </p:spPr>
        <p:txBody>
          <a:bodyPr vert="horz" wrap="square" lIns="0" tIns="38735" rIns="0" bIns="0" rtlCol="0">
            <a:spAutoFit/>
          </a:bodyPr>
          <a:lstStyle/>
          <a:p>
            <a:pPr marL="1260475" marR="225425" indent="-1030605">
              <a:lnSpc>
                <a:spcPct val="100000"/>
              </a:lnSpc>
              <a:spcBef>
                <a:spcPts val="305"/>
              </a:spcBef>
            </a:pPr>
            <a:r>
              <a:rPr sz="2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100-</a:t>
            </a: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процентное</a:t>
            </a:r>
            <a:r>
              <a:rPr sz="2800" b="1" spc="-1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сканирование</a:t>
            </a:r>
            <a:r>
              <a:rPr sz="2800" b="1" spc="-1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экзаменационных материалов</a:t>
            </a:r>
            <a:r>
              <a:rPr sz="2800" b="1" spc="-9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участников</a:t>
            </a:r>
            <a:r>
              <a:rPr sz="2800" b="1" spc="-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ЕГЭ</a:t>
            </a:r>
            <a:r>
              <a:rPr sz="2800" b="1" spc="-10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в</a:t>
            </a:r>
            <a:r>
              <a:rPr sz="2800" b="1" spc="-9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ППЭ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0248" y="5012435"/>
            <a:ext cx="8312150" cy="955675"/>
          </a:xfrm>
          <a:prstGeom prst="rect">
            <a:avLst/>
          </a:prstGeom>
          <a:solidFill>
            <a:srgbClr val="E3E9EE"/>
          </a:solidFill>
        </p:spPr>
        <p:txBody>
          <a:bodyPr vert="horz" wrap="square" lIns="0" tIns="39369" rIns="0" bIns="0" rtlCol="0">
            <a:spAutoFit/>
          </a:bodyPr>
          <a:lstStyle/>
          <a:p>
            <a:pPr marL="2743200" marR="1243330" indent="-1490980">
              <a:lnSpc>
                <a:spcPct val="100000"/>
              </a:lnSpc>
              <a:spcBef>
                <a:spcPts val="309"/>
              </a:spcBef>
            </a:pPr>
            <a:r>
              <a:rPr sz="2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100-</a:t>
            </a: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процентное</a:t>
            </a:r>
            <a:r>
              <a:rPr sz="2800" b="1" spc="-1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обеспечение</a:t>
            </a:r>
            <a:r>
              <a:rPr sz="2800" b="1" spc="-1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онлайн видеотрансляции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39339" y="836675"/>
            <a:ext cx="4392168" cy="5689092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84120" y="836675"/>
            <a:ext cx="4392167" cy="5472684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3010" y="642620"/>
            <a:ext cx="46113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5" dirty="0"/>
              <a:t>Повторная</a:t>
            </a:r>
            <a:r>
              <a:rPr sz="3600" spc="-160" dirty="0"/>
              <a:t> </a:t>
            </a:r>
            <a:r>
              <a:rPr sz="3600" dirty="0"/>
              <a:t>сдача</a:t>
            </a:r>
            <a:r>
              <a:rPr sz="3600" spc="-160" dirty="0"/>
              <a:t> </a:t>
            </a:r>
            <a:r>
              <a:rPr sz="3600" spc="-25" dirty="0"/>
              <a:t>ГИА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546303" y="1291590"/>
            <a:ext cx="7981950" cy="5088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b="1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Дополнительные</a:t>
            </a:r>
            <a:r>
              <a:rPr sz="2400" b="1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сроки</a:t>
            </a:r>
            <a:endParaRPr sz="2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400" b="1" i="1" dirty="0">
                <a:solidFill>
                  <a:srgbClr val="FF0000"/>
                </a:solidFill>
                <a:latin typeface="Times New Roman"/>
                <a:cs typeface="Times New Roman"/>
              </a:rPr>
              <a:t>(резервные</a:t>
            </a:r>
            <a:r>
              <a:rPr sz="2400" b="1" i="1" spc="-1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сроки</a:t>
            </a:r>
            <a:r>
              <a:rPr sz="2400" b="1" i="1" spc="-9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основного</a:t>
            </a:r>
            <a:r>
              <a:rPr sz="2400" b="1" i="1" spc="-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периода):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endParaRPr sz="2400">
              <a:latin typeface="Times New Roman"/>
              <a:cs typeface="Times New Roman"/>
            </a:endParaRPr>
          </a:p>
          <a:p>
            <a:pPr marL="297815" marR="5715" indent="-285750" algn="just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sz="2000" b="1" dirty="0">
                <a:latin typeface="Times New Roman"/>
                <a:cs typeface="Times New Roman"/>
              </a:rPr>
              <a:t>Неудовлетворительный</a:t>
            </a:r>
            <a:r>
              <a:rPr sz="2000" b="1" spc="120" dirty="0">
                <a:latin typeface="Times New Roman"/>
                <a:cs typeface="Times New Roman"/>
              </a:rPr>
              <a:t>  </a:t>
            </a:r>
            <a:r>
              <a:rPr sz="2000" b="1" dirty="0">
                <a:latin typeface="Times New Roman"/>
                <a:cs typeface="Times New Roman"/>
              </a:rPr>
              <a:t>результат</a:t>
            </a:r>
            <a:r>
              <a:rPr sz="2000" b="1" spc="110" dirty="0">
                <a:latin typeface="Times New Roman"/>
                <a:cs typeface="Times New Roman"/>
              </a:rPr>
              <a:t> 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по</a:t>
            </a:r>
            <a:r>
              <a:rPr sz="2000" b="1" u="sng" spc="11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одному</a:t>
            </a:r>
            <a:r>
              <a:rPr sz="2000" b="1" u="sng" spc="1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из</a:t>
            </a:r>
            <a:r>
              <a:rPr sz="2000" b="1" u="sng" spc="1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2000" b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обязательных</a:t>
            </a:r>
            <a:r>
              <a:rPr sz="2000" b="1" spc="-10" dirty="0">
                <a:latin typeface="Times New Roman"/>
                <a:cs typeface="Times New Roman"/>
              </a:rPr>
              <a:t> 	</a:t>
            </a:r>
            <a:r>
              <a:rPr sz="2000" b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предметов</a:t>
            </a:r>
            <a:r>
              <a:rPr sz="2000" b="1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(русский</a:t>
            </a:r>
            <a:r>
              <a:rPr sz="2000" b="1" spc="-5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язык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или</a:t>
            </a:r>
            <a:r>
              <a:rPr sz="2000" b="1" spc="-3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математика)</a:t>
            </a:r>
            <a:endParaRPr sz="2000">
              <a:latin typeface="Times New Roman"/>
              <a:cs typeface="Times New Roman"/>
            </a:endParaRPr>
          </a:p>
          <a:p>
            <a:pPr marL="297815" marR="6985" indent="-285750" algn="just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sz="2000" dirty="0">
                <a:latin typeface="Times New Roman"/>
                <a:cs typeface="Times New Roman"/>
              </a:rPr>
              <a:t>участники</a:t>
            </a:r>
            <a:r>
              <a:rPr sz="2000" spc="10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экзамена,</a:t>
            </a:r>
            <a:r>
              <a:rPr sz="2000" spc="10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не</a:t>
            </a:r>
            <a:r>
              <a:rPr sz="2000" spc="10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явившиеся</a:t>
            </a:r>
            <a:r>
              <a:rPr sz="2000" spc="11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на</a:t>
            </a:r>
            <a:r>
              <a:rPr sz="2000" spc="114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экзамен</a:t>
            </a:r>
            <a:r>
              <a:rPr sz="2000" spc="10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по</a:t>
            </a:r>
            <a:r>
              <a:rPr sz="2000" spc="10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уважительным 	</a:t>
            </a:r>
            <a:r>
              <a:rPr sz="2000" dirty="0">
                <a:latin typeface="Times New Roman"/>
                <a:cs typeface="Times New Roman"/>
              </a:rPr>
              <a:t>причинам(болезнь</a:t>
            </a:r>
            <a:r>
              <a:rPr sz="2000" spc="484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или</a:t>
            </a:r>
            <a:r>
              <a:rPr sz="2000" spc="49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иные</a:t>
            </a:r>
            <a:r>
              <a:rPr sz="2000" spc="49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обстоятельства),</a:t>
            </a:r>
            <a:r>
              <a:rPr sz="2000" spc="490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подтвержденным 	документально;</a:t>
            </a:r>
            <a:endParaRPr sz="2000">
              <a:latin typeface="Times New Roman"/>
              <a:cs typeface="Times New Roman"/>
            </a:endParaRPr>
          </a:p>
          <a:p>
            <a:pPr marL="297815" marR="6985" indent="-285750" algn="just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sz="2000" dirty="0">
                <a:latin typeface="Times New Roman"/>
                <a:cs typeface="Times New Roman"/>
              </a:rPr>
              <a:t>участники</a:t>
            </a:r>
            <a:r>
              <a:rPr sz="2000" spc="3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экзамена,</a:t>
            </a:r>
            <a:r>
              <a:rPr sz="2000" spc="3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не</a:t>
            </a:r>
            <a:r>
              <a:rPr sz="2000" spc="3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завершившие</a:t>
            </a:r>
            <a:r>
              <a:rPr sz="2000" spc="3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выполнение</a:t>
            </a:r>
            <a:r>
              <a:rPr sz="2000" spc="3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экзаменационной 	</a:t>
            </a:r>
            <a:r>
              <a:rPr sz="2000" dirty="0">
                <a:latin typeface="Times New Roman"/>
                <a:cs typeface="Times New Roman"/>
              </a:rPr>
              <a:t>работы</a:t>
            </a:r>
            <a:r>
              <a:rPr sz="2000" spc="38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по</a:t>
            </a:r>
            <a:r>
              <a:rPr sz="2000" spc="38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уважительным</a:t>
            </a:r>
            <a:r>
              <a:rPr sz="2000" spc="38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причинам</a:t>
            </a:r>
            <a:r>
              <a:rPr sz="2000" spc="385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(болезнь</a:t>
            </a:r>
            <a:r>
              <a:rPr sz="2000" spc="380" dirty="0">
                <a:latin typeface="Times New Roman"/>
                <a:cs typeface="Times New Roman"/>
              </a:rPr>
              <a:t>   </a:t>
            </a:r>
            <a:r>
              <a:rPr sz="2000" dirty="0">
                <a:latin typeface="Times New Roman"/>
                <a:cs typeface="Times New Roman"/>
              </a:rPr>
              <a:t>или</a:t>
            </a:r>
            <a:r>
              <a:rPr sz="2000" spc="385" dirty="0">
                <a:latin typeface="Times New Roman"/>
                <a:cs typeface="Times New Roman"/>
              </a:rPr>
              <a:t>   </a:t>
            </a:r>
            <a:r>
              <a:rPr sz="2000" spc="-20" dirty="0">
                <a:latin typeface="Times New Roman"/>
                <a:cs typeface="Times New Roman"/>
              </a:rPr>
              <a:t>иные 	</a:t>
            </a:r>
            <a:r>
              <a:rPr sz="2000" spc="-10" dirty="0">
                <a:latin typeface="Times New Roman"/>
                <a:cs typeface="Times New Roman"/>
              </a:rPr>
              <a:t>обстоятельства),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подтвержденным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документально;</a:t>
            </a:r>
            <a:endParaRPr sz="20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299085" algn="l"/>
              </a:tabLst>
            </a:pPr>
            <a:r>
              <a:rPr sz="2000" dirty="0">
                <a:latin typeface="Times New Roman"/>
                <a:cs typeface="Times New Roman"/>
              </a:rPr>
              <a:t>участники</a:t>
            </a:r>
            <a:r>
              <a:rPr sz="2000" spc="28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экзамена,</a:t>
            </a:r>
            <a:r>
              <a:rPr sz="2000" spc="28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апелляции</a:t>
            </a:r>
            <a:r>
              <a:rPr sz="2000" spc="285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которых</a:t>
            </a:r>
            <a:r>
              <a:rPr sz="2000" spc="29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о</a:t>
            </a:r>
            <a:r>
              <a:rPr sz="2000" spc="290" dirty="0">
                <a:latin typeface="Times New Roman"/>
                <a:cs typeface="Times New Roman"/>
              </a:rPr>
              <a:t>  </a:t>
            </a:r>
            <a:r>
              <a:rPr sz="2000" dirty="0">
                <a:latin typeface="Times New Roman"/>
                <a:cs typeface="Times New Roman"/>
              </a:rPr>
              <a:t>нарушении</a:t>
            </a:r>
            <a:r>
              <a:rPr sz="2000" spc="285" dirty="0">
                <a:latin typeface="Times New Roman"/>
                <a:cs typeface="Times New Roman"/>
              </a:rPr>
              <a:t>  </a:t>
            </a:r>
            <a:r>
              <a:rPr sz="2000" spc="-10" dirty="0">
                <a:latin typeface="Times New Roman"/>
                <a:cs typeface="Times New Roman"/>
              </a:rPr>
              <a:t>порядка 	</a:t>
            </a:r>
            <a:r>
              <a:rPr sz="2000" dirty="0">
                <a:latin typeface="Times New Roman"/>
                <a:cs typeface="Times New Roman"/>
              </a:rPr>
              <a:t>проведения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ГИА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конфликтной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комиссией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были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удовлетворены;</a:t>
            </a:r>
            <a:endParaRPr sz="20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sz="2000" dirty="0">
                <a:latin typeface="Times New Roman"/>
                <a:cs typeface="Times New Roman"/>
              </a:rPr>
              <a:t>участники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экзамена,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чьи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результаты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были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аннулированы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решению 	</a:t>
            </a:r>
            <a:r>
              <a:rPr sz="2000" dirty="0">
                <a:latin typeface="Times New Roman"/>
                <a:cs typeface="Times New Roman"/>
              </a:rPr>
              <a:t>председателя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ГЭК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случае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выявления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фактов</a:t>
            </a:r>
            <a:r>
              <a:rPr sz="2000" spc="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нарушений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Порядка</a:t>
            </a:r>
            <a:r>
              <a:rPr sz="2000" spc="5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не 	</a:t>
            </a:r>
            <a:r>
              <a:rPr sz="2000" dirty="0">
                <a:latin typeface="Times New Roman"/>
                <a:cs typeface="Times New Roman"/>
              </a:rPr>
              <a:t>со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стороны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участника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ГИА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02844" rIns="0" bIns="0" rtlCol="0">
            <a:spAutoFit/>
          </a:bodyPr>
          <a:lstStyle/>
          <a:p>
            <a:pPr marL="1817370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Повторная</a:t>
            </a:r>
            <a:r>
              <a:rPr spc="-220" dirty="0"/>
              <a:t> </a:t>
            </a:r>
            <a:r>
              <a:rPr dirty="0"/>
              <a:t>сдача</a:t>
            </a:r>
            <a:r>
              <a:rPr spc="-225" dirty="0"/>
              <a:t> </a:t>
            </a:r>
            <a:r>
              <a:rPr spc="-25" dirty="0"/>
              <a:t>ГИА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4339" y="2155697"/>
            <a:ext cx="7859395" cy="3137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Не</a:t>
            </a:r>
            <a:r>
              <a:rPr sz="2400" b="1" i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ранее</a:t>
            </a:r>
            <a:r>
              <a:rPr sz="2400" b="1" i="1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Times New Roman"/>
                <a:cs typeface="Times New Roman"/>
              </a:rPr>
              <a:t>1</a:t>
            </a:r>
            <a:r>
              <a:rPr sz="2400" b="1" i="1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сентября</a:t>
            </a:r>
            <a:r>
              <a:rPr sz="2400" b="1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текущего</a:t>
            </a:r>
            <a:r>
              <a:rPr sz="2400" b="1" i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года</a:t>
            </a:r>
            <a:endParaRPr sz="24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spcBef>
                <a:spcPts val="15"/>
              </a:spcBef>
              <a:buFont typeface="Wingdings"/>
              <a:buChar char=""/>
              <a:tabLst>
                <a:tab pos="298450" algn="l"/>
                <a:tab pos="3085465" algn="l"/>
                <a:tab pos="4350385" algn="l"/>
                <a:tab pos="4853305" algn="l"/>
                <a:tab pos="5891530" algn="l"/>
                <a:tab pos="6368415" algn="l"/>
              </a:tabLst>
            </a:pPr>
            <a:r>
              <a:rPr sz="2000" spc="-10" dirty="0">
                <a:latin typeface="Times New Roman"/>
                <a:cs typeface="Times New Roman"/>
              </a:rPr>
              <a:t>Неудовлетворительный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результат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по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одному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25" dirty="0">
                <a:latin typeface="Times New Roman"/>
                <a:cs typeface="Times New Roman"/>
              </a:rPr>
              <a:t>из</a:t>
            </a: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spc="-10" dirty="0">
                <a:latin typeface="Times New Roman"/>
                <a:cs typeface="Times New Roman"/>
              </a:rPr>
              <a:t>обязательных</a:t>
            </a:r>
            <a:endParaRPr sz="20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предметов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повторно;</a:t>
            </a:r>
            <a:endParaRPr sz="2000">
              <a:latin typeface="Times New Roman"/>
              <a:cs typeface="Times New Roman"/>
            </a:endParaRPr>
          </a:p>
          <a:p>
            <a:pPr marL="299085" marR="8890" indent="-287020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sz="2000" spc="-10" dirty="0">
                <a:latin typeface="Times New Roman"/>
                <a:cs typeface="Times New Roman"/>
              </a:rPr>
              <a:t>Неудовлетворительный</a:t>
            </a:r>
            <a:r>
              <a:rPr sz="2000" spc="1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результат</a:t>
            </a:r>
            <a:r>
              <a:rPr sz="2000" spc="1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</a:t>
            </a:r>
            <a:r>
              <a:rPr sz="2000" spc="1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двум</a:t>
            </a:r>
            <a:r>
              <a:rPr sz="2000" spc="1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обязательным</a:t>
            </a:r>
            <a:r>
              <a:rPr sz="2000" spc="17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предметам </a:t>
            </a:r>
            <a:r>
              <a:rPr sz="2000" dirty="0">
                <a:latin typeface="Times New Roman"/>
                <a:cs typeface="Times New Roman"/>
              </a:rPr>
              <a:t>(и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</a:t>
            </a:r>
            <a:r>
              <a:rPr sz="2000" spc="-20" dirty="0">
                <a:latin typeface="Times New Roman"/>
                <a:cs typeface="Times New Roman"/>
              </a:rPr>
              <a:t> русскому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языку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математике)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20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2000" b="1" dirty="0">
                <a:latin typeface="Times New Roman"/>
                <a:cs typeface="Times New Roman"/>
              </a:rPr>
              <a:t>Участники</a:t>
            </a:r>
            <a:r>
              <a:rPr sz="2000" b="1" spc="19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ГИА,</a:t>
            </a:r>
            <a:r>
              <a:rPr sz="2000" b="1" spc="19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получившие</a:t>
            </a:r>
            <a:r>
              <a:rPr sz="2000" b="1" spc="19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неудовлетворительный</a:t>
            </a:r>
            <a:r>
              <a:rPr sz="2000" b="1" spc="204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результат 	</a:t>
            </a:r>
            <a:r>
              <a:rPr sz="2000" b="1" dirty="0">
                <a:latin typeface="Times New Roman"/>
                <a:cs typeface="Times New Roman"/>
              </a:rPr>
              <a:t>на</a:t>
            </a:r>
            <a:r>
              <a:rPr sz="2000" b="1" spc="16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ЕГЭ</a:t>
            </a:r>
            <a:r>
              <a:rPr sz="2000" b="1" spc="15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по</a:t>
            </a:r>
            <a:r>
              <a:rPr sz="2000" b="1" spc="16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математике,</a:t>
            </a:r>
            <a:r>
              <a:rPr sz="2000" b="1" spc="15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вправе</a:t>
            </a:r>
            <a:r>
              <a:rPr sz="2000" b="1" spc="15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изменить</a:t>
            </a:r>
            <a:r>
              <a:rPr sz="2000" b="1" spc="17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выбранный</a:t>
            </a:r>
            <a:r>
              <a:rPr sz="2000" b="1" spc="15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ими</a:t>
            </a:r>
            <a:r>
              <a:rPr sz="2000" b="1" spc="15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ранее 	</a:t>
            </a:r>
            <a:r>
              <a:rPr sz="2000" b="1" dirty="0">
                <a:latin typeface="Times New Roman"/>
                <a:cs typeface="Times New Roman"/>
              </a:rPr>
              <a:t>уровень</a:t>
            </a:r>
            <a:r>
              <a:rPr sz="2000" b="1" spc="38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ЕГЭ</a:t>
            </a:r>
            <a:r>
              <a:rPr sz="2000" b="1" spc="37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по</a:t>
            </a:r>
            <a:r>
              <a:rPr sz="2000" b="1" spc="38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математике</a:t>
            </a:r>
            <a:r>
              <a:rPr sz="2000" b="1" spc="37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для</a:t>
            </a:r>
            <a:r>
              <a:rPr sz="2000" b="1" spc="37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повторного</a:t>
            </a:r>
            <a:r>
              <a:rPr sz="2000" b="1" spc="37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участия</a:t>
            </a:r>
            <a:r>
              <a:rPr sz="2000" b="1" spc="38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в</a:t>
            </a:r>
            <a:r>
              <a:rPr sz="2000" b="1" spc="37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ЕГЭ</a:t>
            </a:r>
            <a:r>
              <a:rPr sz="2000" b="1" spc="380" dirty="0">
                <a:latin typeface="Times New Roman"/>
                <a:cs typeface="Times New Roman"/>
              </a:rPr>
              <a:t> </a:t>
            </a:r>
            <a:r>
              <a:rPr sz="2000" b="1" spc="-50" dirty="0">
                <a:latin typeface="Times New Roman"/>
                <a:cs typeface="Times New Roman"/>
              </a:rPr>
              <a:t>в 	</a:t>
            </a:r>
            <a:r>
              <a:rPr sz="2000" b="1" dirty="0">
                <a:latin typeface="Times New Roman"/>
                <a:cs typeface="Times New Roman"/>
              </a:rPr>
              <a:t>резервные</a:t>
            </a:r>
            <a:r>
              <a:rPr sz="2000" b="1" spc="-6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сроки.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0011" y="548638"/>
            <a:ext cx="5832347" cy="619201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5668" y="967816"/>
            <a:ext cx="796226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0000"/>
                </a:solidFill>
                <a:latin typeface="Georgia"/>
                <a:cs typeface="Georgia"/>
              </a:rPr>
              <a:t>97.1.</a:t>
            </a:r>
            <a:r>
              <a:rPr sz="2400" spc="254" dirty="0">
                <a:solidFill>
                  <a:srgbClr val="00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Georgia"/>
                <a:cs typeface="Georgia"/>
              </a:rPr>
              <a:t>Участники</a:t>
            </a:r>
            <a:r>
              <a:rPr sz="2400" spc="254" dirty="0">
                <a:solidFill>
                  <a:srgbClr val="00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Georgia"/>
                <a:cs typeface="Georgia"/>
              </a:rPr>
              <a:t>ГИА</a:t>
            </a:r>
            <a:r>
              <a:rPr sz="2400" spc="260" dirty="0">
                <a:solidFill>
                  <a:srgbClr val="00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Georgia"/>
                <a:cs typeface="Georgia"/>
              </a:rPr>
              <a:t>вправе</a:t>
            </a:r>
            <a:r>
              <a:rPr sz="2400" spc="254" dirty="0">
                <a:solidFill>
                  <a:srgbClr val="000000"/>
                </a:solidFill>
                <a:latin typeface="Georgia"/>
                <a:cs typeface="Georgia"/>
              </a:rPr>
              <a:t> </a:t>
            </a:r>
            <a:r>
              <a:rPr sz="2400" dirty="0">
                <a:solidFill>
                  <a:srgbClr val="000000"/>
                </a:solidFill>
                <a:latin typeface="Georgia"/>
                <a:cs typeface="Georgia"/>
              </a:rPr>
              <a:t>в</a:t>
            </a:r>
            <a:r>
              <a:rPr sz="2400" spc="260" dirty="0">
                <a:solidFill>
                  <a:srgbClr val="000000"/>
                </a:solidFill>
                <a:latin typeface="Georgia"/>
                <a:cs typeface="Georgia"/>
              </a:rPr>
              <a:t> </a:t>
            </a:r>
            <a:r>
              <a:rPr sz="2400" spc="-10" dirty="0">
                <a:solidFill>
                  <a:srgbClr val="000000"/>
                </a:solidFill>
                <a:latin typeface="Georgia"/>
                <a:cs typeface="Georgia"/>
              </a:rPr>
              <a:t>дополнительные</a:t>
            </a:r>
            <a:endParaRPr sz="2400">
              <a:latin typeface="Georgia"/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5668" y="1297685"/>
            <a:ext cx="7963534" cy="236664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 algn="just">
              <a:lnSpc>
                <a:spcPct val="90000"/>
              </a:lnSpc>
              <a:spcBef>
                <a:spcPts val="385"/>
              </a:spcBef>
            </a:pPr>
            <a:r>
              <a:rPr sz="2400" b="1" dirty="0">
                <a:latin typeface="Georgia"/>
                <a:cs typeface="Georgia"/>
              </a:rPr>
              <a:t>дни</a:t>
            </a:r>
            <a:r>
              <a:rPr sz="2400" b="1" spc="20" dirty="0">
                <a:latin typeface="Georgia"/>
                <a:cs typeface="Georgia"/>
              </a:rPr>
              <a:t> </a:t>
            </a:r>
            <a:r>
              <a:rPr sz="2400" b="1" dirty="0">
                <a:latin typeface="Georgia"/>
                <a:cs typeface="Georgia"/>
              </a:rPr>
              <a:t>по</a:t>
            </a:r>
            <a:r>
              <a:rPr sz="2400" b="1" spc="20" dirty="0">
                <a:latin typeface="Georgia"/>
                <a:cs typeface="Georgia"/>
              </a:rPr>
              <a:t> </a:t>
            </a:r>
            <a:r>
              <a:rPr sz="2400" b="1" dirty="0">
                <a:latin typeface="Georgia"/>
                <a:cs typeface="Georgia"/>
              </a:rPr>
              <a:t>своему</a:t>
            </a:r>
            <a:r>
              <a:rPr sz="2400" b="1" spc="25" dirty="0">
                <a:latin typeface="Georgia"/>
                <a:cs typeface="Georgia"/>
              </a:rPr>
              <a:t> </a:t>
            </a:r>
            <a:r>
              <a:rPr sz="2400" b="1" dirty="0">
                <a:latin typeface="Georgia"/>
                <a:cs typeface="Georgia"/>
              </a:rPr>
              <a:t>желанию</a:t>
            </a:r>
            <a:r>
              <a:rPr sz="2400" b="1" spc="15" dirty="0">
                <a:latin typeface="Georgia"/>
                <a:cs typeface="Georgia"/>
              </a:rPr>
              <a:t> </a:t>
            </a:r>
            <a:r>
              <a:rPr sz="2400" b="1" dirty="0">
                <a:latin typeface="Georgia"/>
                <a:cs typeface="Georgia"/>
              </a:rPr>
              <a:t>один</a:t>
            </a:r>
            <a:r>
              <a:rPr sz="2400" b="1" spc="25" dirty="0">
                <a:latin typeface="Georgia"/>
                <a:cs typeface="Georgia"/>
              </a:rPr>
              <a:t> </a:t>
            </a:r>
            <a:r>
              <a:rPr sz="2400" b="1" dirty="0">
                <a:latin typeface="Georgia"/>
                <a:cs typeface="Georgia"/>
              </a:rPr>
              <a:t>раз</a:t>
            </a:r>
            <a:r>
              <a:rPr sz="2400" b="1" spc="25" dirty="0">
                <a:latin typeface="Georgia"/>
                <a:cs typeface="Georgia"/>
              </a:rPr>
              <a:t> </a:t>
            </a:r>
            <a:r>
              <a:rPr sz="2400" b="1" dirty="0">
                <a:latin typeface="Georgia"/>
                <a:cs typeface="Georgia"/>
              </a:rPr>
              <a:t>пересдать</a:t>
            </a:r>
            <a:r>
              <a:rPr sz="2400" b="1" spc="25" dirty="0">
                <a:latin typeface="Georgia"/>
                <a:cs typeface="Georgia"/>
              </a:rPr>
              <a:t> </a:t>
            </a:r>
            <a:r>
              <a:rPr sz="2400" b="1" spc="-25" dirty="0">
                <a:latin typeface="Georgia"/>
                <a:cs typeface="Georgia"/>
              </a:rPr>
              <a:t>ЕГЭ </a:t>
            </a:r>
            <a:r>
              <a:rPr sz="2400" b="1" dirty="0">
                <a:latin typeface="Georgia"/>
                <a:cs typeface="Georgia"/>
              </a:rPr>
              <a:t>по</a:t>
            </a:r>
            <a:r>
              <a:rPr sz="2400" b="1" spc="260" dirty="0">
                <a:latin typeface="Georgia"/>
                <a:cs typeface="Georgia"/>
              </a:rPr>
              <a:t>   </a:t>
            </a:r>
            <a:r>
              <a:rPr sz="2400" b="1" dirty="0">
                <a:latin typeface="Georgia"/>
                <a:cs typeface="Georgia"/>
              </a:rPr>
              <a:t>одному</a:t>
            </a:r>
            <a:r>
              <a:rPr sz="2400" b="1" spc="265" dirty="0">
                <a:latin typeface="Georgia"/>
                <a:cs typeface="Georgia"/>
              </a:rPr>
              <a:t>   </a:t>
            </a:r>
            <a:r>
              <a:rPr sz="2400" b="1" dirty="0">
                <a:latin typeface="Georgia"/>
                <a:cs typeface="Georgia"/>
              </a:rPr>
              <a:t>учебному</a:t>
            </a:r>
            <a:r>
              <a:rPr sz="2400" b="1" spc="265" dirty="0">
                <a:latin typeface="Georgia"/>
                <a:cs typeface="Georgia"/>
              </a:rPr>
              <a:t>   </a:t>
            </a:r>
            <a:r>
              <a:rPr sz="2400" b="1" dirty="0">
                <a:latin typeface="Georgia"/>
                <a:cs typeface="Georgia"/>
              </a:rPr>
              <a:t>предмету</a:t>
            </a:r>
            <a:r>
              <a:rPr sz="2400" b="1" spc="260" dirty="0">
                <a:latin typeface="Georgia"/>
                <a:cs typeface="Georgia"/>
              </a:rPr>
              <a:t>   </a:t>
            </a:r>
            <a:r>
              <a:rPr sz="2400" b="1" dirty="0">
                <a:latin typeface="Georgia"/>
                <a:cs typeface="Georgia"/>
              </a:rPr>
              <a:t>по</a:t>
            </a:r>
            <a:r>
              <a:rPr sz="2400" b="1" spc="265" dirty="0">
                <a:latin typeface="Georgia"/>
                <a:cs typeface="Georgia"/>
              </a:rPr>
              <a:t>   </a:t>
            </a:r>
            <a:r>
              <a:rPr sz="2400" b="1" spc="-10" dirty="0">
                <a:latin typeface="Georgia"/>
                <a:cs typeface="Georgia"/>
              </a:rPr>
              <a:t>своему </a:t>
            </a:r>
            <a:r>
              <a:rPr sz="2400" b="1" dirty="0">
                <a:latin typeface="Georgia"/>
                <a:cs typeface="Georgia"/>
              </a:rPr>
              <a:t>выбору</a:t>
            </a:r>
            <a:r>
              <a:rPr sz="2400" b="1" spc="-35" dirty="0">
                <a:latin typeface="Georgia"/>
                <a:cs typeface="Georgia"/>
              </a:rPr>
              <a:t> </a:t>
            </a:r>
            <a:r>
              <a:rPr sz="2400" b="1" dirty="0">
                <a:latin typeface="Georgia"/>
                <a:cs typeface="Georgia"/>
              </a:rPr>
              <a:t>из</a:t>
            </a:r>
            <a:r>
              <a:rPr sz="2400" b="1" spc="-35" dirty="0">
                <a:latin typeface="Georgia"/>
                <a:cs typeface="Georgia"/>
              </a:rPr>
              <a:t> </a:t>
            </a:r>
            <a:r>
              <a:rPr sz="2400" b="1" dirty="0">
                <a:latin typeface="Georgia"/>
                <a:cs typeface="Georgia"/>
              </a:rPr>
              <a:t>числа</a:t>
            </a:r>
            <a:r>
              <a:rPr sz="2400" b="1" spc="-35" dirty="0">
                <a:latin typeface="Georgia"/>
                <a:cs typeface="Georgia"/>
              </a:rPr>
              <a:t> </a:t>
            </a:r>
            <a:r>
              <a:rPr sz="2400" b="1" dirty="0">
                <a:latin typeface="Georgia"/>
                <a:cs typeface="Georgia"/>
              </a:rPr>
              <a:t>учебных</a:t>
            </a:r>
            <a:r>
              <a:rPr sz="2400" b="1" spc="-25" dirty="0">
                <a:latin typeface="Georgia"/>
                <a:cs typeface="Georgia"/>
              </a:rPr>
              <a:t> </a:t>
            </a:r>
            <a:r>
              <a:rPr sz="2400" b="1" dirty="0">
                <a:latin typeface="Georgia"/>
                <a:cs typeface="Georgia"/>
              </a:rPr>
              <a:t>предметов,</a:t>
            </a:r>
            <a:r>
              <a:rPr sz="2400" b="1" spc="-30" dirty="0">
                <a:latin typeface="Georgia"/>
                <a:cs typeface="Georgia"/>
              </a:rPr>
              <a:t> </a:t>
            </a:r>
            <a:r>
              <a:rPr sz="2400" b="1" dirty="0">
                <a:latin typeface="Georgia"/>
                <a:cs typeface="Georgia"/>
              </a:rPr>
              <a:t>сданных</a:t>
            </a:r>
            <a:r>
              <a:rPr sz="2400" b="1" spc="-45" dirty="0">
                <a:latin typeface="Georgia"/>
                <a:cs typeface="Georgia"/>
              </a:rPr>
              <a:t> </a:t>
            </a:r>
            <a:r>
              <a:rPr sz="2400" b="1" spc="-50" dirty="0">
                <a:latin typeface="Georgia"/>
                <a:cs typeface="Georgia"/>
              </a:rPr>
              <a:t>в </a:t>
            </a:r>
            <a:r>
              <a:rPr sz="2400" b="1" dirty="0">
                <a:latin typeface="Georgia"/>
                <a:cs typeface="Georgia"/>
              </a:rPr>
              <a:t>текущем</a:t>
            </a:r>
            <a:r>
              <a:rPr sz="2400" b="1" spc="140" dirty="0">
                <a:latin typeface="Georgia"/>
                <a:cs typeface="Georgia"/>
              </a:rPr>
              <a:t> </a:t>
            </a:r>
            <a:r>
              <a:rPr sz="2400" b="1" dirty="0">
                <a:latin typeface="Georgia"/>
                <a:cs typeface="Georgia"/>
              </a:rPr>
              <a:t>году</a:t>
            </a:r>
            <a:r>
              <a:rPr sz="2400" b="1" spc="130" dirty="0">
                <a:latin typeface="Georgia"/>
                <a:cs typeface="Georgia"/>
              </a:rPr>
              <a:t> </a:t>
            </a:r>
            <a:r>
              <a:rPr sz="2400" b="1" dirty="0">
                <a:latin typeface="Georgia"/>
                <a:cs typeface="Georgia"/>
              </a:rPr>
              <a:t>(году</a:t>
            </a:r>
            <a:r>
              <a:rPr sz="2400" b="1" spc="135" dirty="0">
                <a:latin typeface="Georgia"/>
                <a:cs typeface="Georgia"/>
              </a:rPr>
              <a:t> </a:t>
            </a:r>
            <a:r>
              <a:rPr sz="2400" b="1" dirty="0">
                <a:latin typeface="Georgia"/>
                <a:cs typeface="Georgia"/>
              </a:rPr>
              <a:t>сдачи</a:t>
            </a:r>
            <a:r>
              <a:rPr sz="2400" b="1" spc="135" dirty="0">
                <a:latin typeface="Georgia"/>
                <a:cs typeface="Georgia"/>
              </a:rPr>
              <a:t> </a:t>
            </a:r>
            <a:r>
              <a:rPr sz="2400" b="1" dirty="0">
                <a:latin typeface="Georgia"/>
                <a:cs typeface="Georgia"/>
              </a:rPr>
              <a:t>экзамена),</a:t>
            </a:r>
            <a:r>
              <a:rPr sz="2400" b="1" spc="140" dirty="0">
                <a:latin typeface="Georgia"/>
                <a:cs typeface="Georgia"/>
              </a:rPr>
              <a:t> </a:t>
            </a:r>
            <a:r>
              <a:rPr sz="2400" b="1" dirty="0">
                <a:latin typeface="Georgia"/>
                <a:cs typeface="Georgia"/>
              </a:rPr>
              <a:t>а</a:t>
            </a:r>
            <a:r>
              <a:rPr sz="2400" b="1" spc="135" dirty="0">
                <a:latin typeface="Georgia"/>
                <a:cs typeface="Georgia"/>
              </a:rPr>
              <a:t> </a:t>
            </a:r>
            <a:r>
              <a:rPr sz="2400" b="1" dirty="0">
                <a:latin typeface="Georgia"/>
                <a:cs typeface="Georgia"/>
              </a:rPr>
              <a:t>также</a:t>
            </a:r>
            <a:r>
              <a:rPr sz="2400" b="1" spc="120" dirty="0">
                <a:latin typeface="Georgia"/>
                <a:cs typeface="Georgia"/>
              </a:rPr>
              <a:t> </a:t>
            </a:r>
            <a:r>
              <a:rPr sz="2400" b="1" spc="-25" dirty="0">
                <a:latin typeface="Georgia"/>
                <a:cs typeface="Georgia"/>
              </a:rPr>
              <a:t>из </a:t>
            </a:r>
            <a:r>
              <a:rPr sz="2400" b="1" dirty="0">
                <a:latin typeface="Georgia"/>
                <a:cs typeface="Georgia"/>
              </a:rPr>
              <a:t>числа</a:t>
            </a:r>
            <a:r>
              <a:rPr sz="2400" b="1" spc="5" dirty="0">
                <a:latin typeface="Georgia"/>
                <a:cs typeface="Georgia"/>
              </a:rPr>
              <a:t> </a:t>
            </a:r>
            <a:r>
              <a:rPr sz="2400" b="1" dirty="0">
                <a:latin typeface="Georgia"/>
                <a:cs typeface="Georgia"/>
              </a:rPr>
              <a:t>учебных</a:t>
            </a:r>
            <a:r>
              <a:rPr sz="2400" b="1" spc="10" dirty="0">
                <a:latin typeface="Georgia"/>
                <a:cs typeface="Georgia"/>
              </a:rPr>
              <a:t> </a:t>
            </a:r>
            <a:r>
              <a:rPr sz="2400" b="1" dirty="0">
                <a:latin typeface="Georgia"/>
                <a:cs typeface="Georgia"/>
              </a:rPr>
              <a:t>предметов,</a:t>
            </a:r>
            <a:r>
              <a:rPr sz="2400" b="1" spc="10" dirty="0">
                <a:latin typeface="Georgia"/>
                <a:cs typeface="Georgia"/>
              </a:rPr>
              <a:t> </a:t>
            </a:r>
            <a:r>
              <a:rPr sz="2400" b="1" dirty="0">
                <a:latin typeface="Georgia"/>
                <a:cs typeface="Georgia"/>
              </a:rPr>
              <a:t>сданных</a:t>
            </a:r>
            <a:r>
              <a:rPr sz="2400" b="1" spc="-5" dirty="0">
                <a:latin typeface="Georgia"/>
                <a:cs typeface="Georgia"/>
              </a:rPr>
              <a:t> </a:t>
            </a:r>
            <a:r>
              <a:rPr sz="2400" b="1" dirty="0">
                <a:latin typeface="Georgia"/>
                <a:cs typeface="Georgia"/>
              </a:rPr>
              <a:t>в</a:t>
            </a:r>
            <a:r>
              <a:rPr sz="2400" b="1" spc="5" dirty="0">
                <a:latin typeface="Georgia"/>
                <a:cs typeface="Georgia"/>
              </a:rPr>
              <a:t> </a:t>
            </a:r>
            <a:r>
              <a:rPr sz="2400" b="1" dirty="0">
                <a:latin typeface="Georgia"/>
                <a:cs typeface="Georgia"/>
              </a:rPr>
              <a:t>X</a:t>
            </a:r>
            <a:r>
              <a:rPr sz="2400" b="1" spc="15" dirty="0">
                <a:latin typeface="Georgia"/>
                <a:cs typeface="Georgia"/>
              </a:rPr>
              <a:t> </a:t>
            </a:r>
            <a:r>
              <a:rPr sz="2400" b="1" dirty="0">
                <a:latin typeface="Georgia"/>
                <a:cs typeface="Georgia"/>
              </a:rPr>
              <a:t>классе</a:t>
            </a:r>
            <a:r>
              <a:rPr sz="2400" b="1" spc="5" dirty="0">
                <a:latin typeface="Georgia"/>
                <a:cs typeface="Georgia"/>
              </a:rPr>
              <a:t> </a:t>
            </a:r>
            <a:r>
              <a:rPr sz="2400" b="1" spc="-50" dirty="0">
                <a:latin typeface="Georgia"/>
                <a:cs typeface="Georgia"/>
              </a:rPr>
              <a:t>в </a:t>
            </a:r>
            <a:r>
              <a:rPr sz="2400" b="1" dirty="0">
                <a:latin typeface="Georgia"/>
                <a:cs typeface="Georgia"/>
              </a:rPr>
              <a:t>случае,</a:t>
            </a:r>
            <a:r>
              <a:rPr sz="2400" b="1" spc="180" dirty="0">
                <a:latin typeface="Georgia"/>
                <a:cs typeface="Georgia"/>
              </a:rPr>
              <a:t> </a:t>
            </a:r>
            <a:r>
              <a:rPr sz="2400" b="1" dirty="0">
                <a:latin typeface="Georgia"/>
                <a:cs typeface="Georgia"/>
              </a:rPr>
              <a:t>установленном</a:t>
            </a:r>
            <a:r>
              <a:rPr sz="2400" b="1" spc="180" dirty="0">
                <a:latin typeface="Georgia"/>
                <a:cs typeface="Georgia"/>
              </a:rPr>
              <a:t> </a:t>
            </a:r>
            <a:r>
              <a:rPr sz="2400" b="1" dirty="0">
                <a:latin typeface="Georgia"/>
                <a:cs typeface="Georgia"/>
              </a:rPr>
              <a:t>абзацем</a:t>
            </a:r>
            <a:r>
              <a:rPr sz="2400" b="1" spc="190" dirty="0">
                <a:latin typeface="Georgia"/>
                <a:cs typeface="Georgia"/>
              </a:rPr>
              <a:t> </a:t>
            </a:r>
            <a:r>
              <a:rPr sz="2400" b="1" dirty="0">
                <a:latin typeface="Georgia"/>
                <a:cs typeface="Georgia"/>
              </a:rPr>
              <a:t>первым</a:t>
            </a:r>
            <a:r>
              <a:rPr sz="2400" b="1" spc="190" dirty="0">
                <a:latin typeface="Georgia"/>
                <a:cs typeface="Georgia"/>
              </a:rPr>
              <a:t> </a:t>
            </a:r>
            <a:r>
              <a:rPr sz="2400" b="1" spc="-10" dirty="0">
                <a:latin typeface="Georgia"/>
                <a:cs typeface="Georgia"/>
              </a:rPr>
              <a:t>пункта </a:t>
            </a:r>
            <a:r>
              <a:rPr sz="2400" b="1" dirty="0">
                <a:latin typeface="Georgia"/>
                <a:cs typeface="Georgia"/>
              </a:rPr>
              <a:t>8</a:t>
            </a:r>
            <a:r>
              <a:rPr sz="2400" b="1" spc="-25" dirty="0">
                <a:latin typeface="Georgia"/>
                <a:cs typeface="Georgia"/>
              </a:rPr>
              <a:t> </a:t>
            </a:r>
            <a:r>
              <a:rPr sz="2400" b="1" spc="-10" dirty="0">
                <a:latin typeface="Georgia"/>
                <a:cs typeface="Georgia"/>
              </a:rPr>
              <a:t>Порядка.</a:t>
            </a:r>
            <a:endParaRPr sz="2400">
              <a:latin typeface="Georgia"/>
              <a:cs typeface="Georg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5668" y="4022852"/>
            <a:ext cx="7962900" cy="70802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" marR="5080" algn="just">
              <a:lnSpc>
                <a:spcPct val="90100"/>
              </a:lnSpc>
              <a:spcBef>
                <a:spcPts val="285"/>
              </a:spcBef>
            </a:pPr>
            <a:r>
              <a:rPr sz="1600" dirty="0">
                <a:latin typeface="Georgia"/>
                <a:cs typeface="Georgia"/>
              </a:rPr>
              <a:t>Приказ</a:t>
            </a:r>
            <a:r>
              <a:rPr sz="1600" spc="260" dirty="0">
                <a:latin typeface="Georgia"/>
                <a:cs typeface="Georgia"/>
              </a:rPr>
              <a:t> </a:t>
            </a:r>
            <a:r>
              <a:rPr sz="1600" dirty="0">
                <a:latin typeface="Georgia"/>
                <a:cs typeface="Georgia"/>
              </a:rPr>
              <a:t>Минпросвещения</a:t>
            </a:r>
            <a:r>
              <a:rPr sz="1600" spc="254" dirty="0">
                <a:latin typeface="Georgia"/>
                <a:cs typeface="Georgia"/>
              </a:rPr>
              <a:t> </a:t>
            </a:r>
            <a:r>
              <a:rPr sz="1600" dirty="0">
                <a:latin typeface="Georgia"/>
                <a:cs typeface="Georgia"/>
              </a:rPr>
              <a:t>России,</a:t>
            </a:r>
            <a:r>
              <a:rPr sz="1600" spc="245" dirty="0">
                <a:latin typeface="Georgia"/>
                <a:cs typeface="Georgia"/>
              </a:rPr>
              <a:t> </a:t>
            </a:r>
            <a:r>
              <a:rPr sz="1600" dirty="0">
                <a:latin typeface="Georgia"/>
                <a:cs typeface="Georgia"/>
              </a:rPr>
              <a:t>Рособрнадзора</a:t>
            </a:r>
            <a:r>
              <a:rPr sz="1600" spc="260" dirty="0">
                <a:latin typeface="Georgia"/>
                <a:cs typeface="Georgia"/>
              </a:rPr>
              <a:t> </a:t>
            </a:r>
            <a:r>
              <a:rPr sz="1600" dirty="0">
                <a:latin typeface="Georgia"/>
                <a:cs typeface="Georgia"/>
              </a:rPr>
              <a:t>от</a:t>
            </a:r>
            <a:r>
              <a:rPr sz="1600" spc="245" dirty="0">
                <a:latin typeface="Georgia"/>
                <a:cs typeface="Georgia"/>
              </a:rPr>
              <a:t> </a:t>
            </a:r>
            <a:r>
              <a:rPr sz="1600" dirty="0">
                <a:latin typeface="Georgia"/>
                <a:cs typeface="Georgia"/>
              </a:rPr>
              <a:t>04.04.2023</a:t>
            </a:r>
            <a:r>
              <a:rPr sz="1600" spc="250" dirty="0">
                <a:latin typeface="Georgia"/>
                <a:cs typeface="Georgia"/>
              </a:rPr>
              <a:t> </a:t>
            </a:r>
            <a:r>
              <a:rPr sz="1600" dirty="0">
                <a:latin typeface="Georgia"/>
                <a:cs typeface="Georgia"/>
              </a:rPr>
              <a:t>№</a:t>
            </a:r>
            <a:r>
              <a:rPr sz="1600" spc="250" dirty="0">
                <a:latin typeface="Georgia"/>
                <a:cs typeface="Georgia"/>
              </a:rPr>
              <a:t> </a:t>
            </a:r>
            <a:r>
              <a:rPr sz="1600" dirty="0">
                <a:latin typeface="Georgia"/>
                <a:cs typeface="Georgia"/>
              </a:rPr>
              <a:t>233/552</a:t>
            </a:r>
            <a:r>
              <a:rPr sz="1600" spc="254" dirty="0">
                <a:latin typeface="Georgia"/>
                <a:cs typeface="Georgia"/>
              </a:rPr>
              <a:t> </a:t>
            </a:r>
            <a:r>
              <a:rPr sz="1600" spc="-25" dirty="0">
                <a:latin typeface="Georgia"/>
                <a:cs typeface="Georgia"/>
              </a:rPr>
              <a:t>«Об </a:t>
            </a:r>
            <a:r>
              <a:rPr sz="1600" dirty="0">
                <a:latin typeface="Georgia"/>
                <a:cs typeface="Georgia"/>
              </a:rPr>
              <a:t>утверждении</a:t>
            </a:r>
            <a:r>
              <a:rPr sz="1600" spc="215" dirty="0">
                <a:latin typeface="Georgia"/>
                <a:cs typeface="Georgia"/>
              </a:rPr>
              <a:t>  </a:t>
            </a:r>
            <a:r>
              <a:rPr sz="1600" dirty="0">
                <a:latin typeface="Georgia"/>
                <a:cs typeface="Georgia"/>
              </a:rPr>
              <a:t>Порядка</a:t>
            </a:r>
            <a:r>
              <a:rPr sz="1600" spc="215" dirty="0">
                <a:latin typeface="Georgia"/>
                <a:cs typeface="Georgia"/>
              </a:rPr>
              <a:t>  </a:t>
            </a:r>
            <a:r>
              <a:rPr sz="1600" dirty="0">
                <a:latin typeface="Georgia"/>
                <a:cs typeface="Georgia"/>
              </a:rPr>
              <a:t>проведения</a:t>
            </a:r>
            <a:r>
              <a:rPr sz="1600" spc="220" dirty="0">
                <a:latin typeface="Georgia"/>
                <a:cs typeface="Georgia"/>
              </a:rPr>
              <a:t>  </a:t>
            </a:r>
            <a:r>
              <a:rPr sz="1600" dirty="0">
                <a:latin typeface="Georgia"/>
                <a:cs typeface="Georgia"/>
              </a:rPr>
              <a:t>государственной</a:t>
            </a:r>
            <a:r>
              <a:rPr sz="1600" spc="215" dirty="0">
                <a:latin typeface="Georgia"/>
                <a:cs typeface="Georgia"/>
              </a:rPr>
              <a:t>  </a:t>
            </a:r>
            <a:r>
              <a:rPr sz="1600" dirty="0">
                <a:latin typeface="Georgia"/>
                <a:cs typeface="Georgia"/>
              </a:rPr>
              <a:t>итоговой</a:t>
            </a:r>
            <a:r>
              <a:rPr sz="1600" spc="210" dirty="0">
                <a:latin typeface="Georgia"/>
                <a:cs typeface="Georgia"/>
              </a:rPr>
              <a:t>  </a:t>
            </a:r>
            <a:r>
              <a:rPr sz="1600" dirty="0">
                <a:latin typeface="Georgia"/>
                <a:cs typeface="Georgia"/>
              </a:rPr>
              <a:t>аттестации</a:t>
            </a:r>
            <a:r>
              <a:rPr sz="1600" spc="220" dirty="0">
                <a:latin typeface="Georgia"/>
                <a:cs typeface="Georgia"/>
              </a:rPr>
              <a:t>  </a:t>
            </a:r>
            <a:r>
              <a:rPr sz="1600" spc="-25" dirty="0">
                <a:latin typeface="Georgia"/>
                <a:cs typeface="Georgia"/>
              </a:rPr>
              <a:t>по </a:t>
            </a:r>
            <a:r>
              <a:rPr sz="1600" spc="-10" dirty="0">
                <a:latin typeface="Georgia"/>
                <a:cs typeface="Georgia"/>
              </a:rPr>
              <a:t>образовательным</a:t>
            </a:r>
            <a:r>
              <a:rPr sz="1600" spc="-35" dirty="0">
                <a:latin typeface="Georgia"/>
                <a:cs typeface="Georgia"/>
              </a:rPr>
              <a:t> </a:t>
            </a:r>
            <a:r>
              <a:rPr sz="1600" dirty="0">
                <a:latin typeface="Georgia"/>
                <a:cs typeface="Georgia"/>
              </a:rPr>
              <a:t>программам</a:t>
            </a:r>
            <a:r>
              <a:rPr sz="1600" spc="-45" dirty="0">
                <a:latin typeface="Georgia"/>
                <a:cs typeface="Georgia"/>
              </a:rPr>
              <a:t> </a:t>
            </a:r>
            <a:r>
              <a:rPr sz="1600" dirty="0">
                <a:latin typeface="Georgia"/>
                <a:cs typeface="Georgia"/>
              </a:rPr>
              <a:t>среднего</a:t>
            </a:r>
            <a:r>
              <a:rPr sz="1600" spc="-40" dirty="0">
                <a:latin typeface="Georgia"/>
                <a:cs typeface="Georgia"/>
              </a:rPr>
              <a:t> </a:t>
            </a:r>
            <a:r>
              <a:rPr sz="1600" dirty="0">
                <a:latin typeface="Georgia"/>
                <a:cs typeface="Georgia"/>
              </a:rPr>
              <a:t>общего</a:t>
            </a:r>
            <a:r>
              <a:rPr sz="1600" spc="-70" dirty="0">
                <a:latin typeface="Georgia"/>
                <a:cs typeface="Georgia"/>
              </a:rPr>
              <a:t> </a:t>
            </a:r>
            <a:r>
              <a:rPr sz="1600" spc="-10" dirty="0">
                <a:latin typeface="Georgia"/>
                <a:cs typeface="Georgia"/>
              </a:rPr>
              <a:t>образования»</a:t>
            </a:r>
            <a:endParaRPr sz="16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89201" y="5316423"/>
            <a:ext cx="590804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dirty="0">
                <a:solidFill>
                  <a:srgbClr val="2E5796"/>
                </a:solidFill>
                <a:latin typeface="Times New Roman"/>
                <a:cs typeface="Times New Roman"/>
              </a:rPr>
              <a:t>3,</a:t>
            </a:r>
            <a:r>
              <a:rPr sz="5400" b="1" spc="-45" dirty="0">
                <a:solidFill>
                  <a:srgbClr val="2E5796"/>
                </a:solidFill>
                <a:latin typeface="Times New Roman"/>
                <a:cs typeface="Times New Roman"/>
              </a:rPr>
              <a:t> </a:t>
            </a:r>
            <a:r>
              <a:rPr sz="5400" b="1" dirty="0">
                <a:solidFill>
                  <a:srgbClr val="2E5796"/>
                </a:solidFill>
                <a:latin typeface="Times New Roman"/>
                <a:cs typeface="Times New Roman"/>
              </a:rPr>
              <a:t>4</a:t>
            </a:r>
            <a:r>
              <a:rPr sz="5400" b="1" spc="-45" dirty="0">
                <a:solidFill>
                  <a:srgbClr val="2E5796"/>
                </a:solidFill>
                <a:latin typeface="Times New Roman"/>
                <a:cs typeface="Times New Roman"/>
              </a:rPr>
              <a:t> </a:t>
            </a:r>
            <a:r>
              <a:rPr sz="5400" b="1" dirty="0">
                <a:solidFill>
                  <a:srgbClr val="2E5796"/>
                </a:solidFill>
                <a:latin typeface="Times New Roman"/>
                <a:cs typeface="Times New Roman"/>
              </a:rPr>
              <a:t>июля</a:t>
            </a:r>
            <a:r>
              <a:rPr sz="5400" b="1" spc="-45" dirty="0">
                <a:solidFill>
                  <a:srgbClr val="2E5796"/>
                </a:solidFill>
                <a:latin typeface="Times New Roman"/>
                <a:cs typeface="Times New Roman"/>
              </a:rPr>
              <a:t> </a:t>
            </a:r>
            <a:r>
              <a:rPr sz="5400" b="1" dirty="0">
                <a:solidFill>
                  <a:srgbClr val="2E5796"/>
                </a:solidFill>
                <a:latin typeface="Times New Roman"/>
                <a:cs typeface="Times New Roman"/>
              </a:rPr>
              <a:t>2025</a:t>
            </a:r>
            <a:r>
              <a:rPr sz="5400" b="1" spc="-45" dirty="0">
                <a:solidFill>
                  <a:srgbClr val="2E5796"/>
                </a:solidFill>
                <a:latin typeface="Times New Roman"/>
                <a:cs typeface="Times New Roman"/>
              </a:rPr>
              <a:t> </a:t>
            </a:r>
            <a:r>
              <a:rPr sz="5400" b="1" spc="-50" dirty="0">
                <a:solidFill>
                  <a:srgbClr val="2E5796"/>
                </a:solidFill>
                <a:latin typeface="Times New Roman"/>
                <a:cs typeface="Times New Roman"/>
              </a:rPr>
              <a:t>года</a:t>
            </a:r>
            <a:endParaRPr sz="5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819657"/>
            <a:ext cx="7963534" cy="55302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ts val="2965"/>
              </a:lnSpc>
              <a:spcBef>
                <a:spcPts val="105"/>
              </a:spcBef>
            </a:pPr>
            <a:r>
              <a:rPr sz="2600" b="1" dirty="0">
                <a:latin typeface="Georgia"/>
                <a:cs typeface="Georgia"/>
              </a:rPr>
              <a:t>97.3.</a:t>
            </a:r>
            <a:r>
              <a:rPr sz="2600" b="1" spc="380" dirty="0">
                <a:latin typeface="Georgia"/>
                <a:cs typeface="Georgia"/>
              </a:rPr>
              <a:t>  </a:t>
            </a:r>
            <a:r>
              <a:rPr sz="2600" b="1" dirty="0">
                <a:latin typeface="Georgia"/>
                <a:cs typeface="Georgia"/>
              </a:rPr>
              <a:t>В</a:t>
            </a:r>
            <a:r>
              <a:rPr sz="2600" b="1" spc="380" dirty="0">
                <a:latin typeface="Georgia"/>
                <a:cs typeface="Georgia"/>
              </a:rPr>
              <a:t>  </a:t>
            </a:r>
            <a:r>
              <a:rPr sz="2600" b="1" dirty="0">
                <a:latin typeface="Georgia"/>
                <a:cs typeface="Georgia"/>
              </a:rPr>
              <a:t>случаях,</a:t>
            </a:r>
            <a:r>
              <a:rPr sz="2600" b="1" spc="385" dirty="0">
                <a:latin typeface="Georgia"/>
                <a:cs typeface="Georgia"/>
              </a:rPr>
              <a:t>  </a:t>
            </a:r>
            <a:r>
              <a:rPr sz="2600" b="1" dirty="0">
                <a:latin typeface="Georgia"/>
                <a:cs typeface="Georgia"/>
              </a:rPr>
              <a:t>установленных</a:t>
            </a:r>
            <a:r>
              <a:rPr sz="2600" b="1" spc="380" dirty="0">
                <a:latin typeface="Georgia"/>
                <a:cs typeface="Georgia"/>
              </a:rPr>
              <a:t>  </a:t>
            </a:r>
            <a:r>
              <a:rPr sz="2600" b="1" spc="-10" dirty="0">
                <a:latin typeface="Georgia"/>
                <a:cs typeface="Georgia"/>
              </a:rPr>
              <a:t>пунктом</a:t>
            </a:r>
            <a:endParaRPr sz="2600">
              <a:latin typeface="Georgia"/>
              <a:cs typeface="Georgia"/>
            </a:endParaRPr>
          </a:p>
          <a:p>
            <a:pPr marL="12700" marR="5080" algn="just">
              <a:lnSpc>
                <a:spcPct val="90000"/>
              </a:lnSpc>
              <a:spcBef>
                <a:spcPts val="155"/>
              </a:spcBef>
            </a:pPr>
            <a:r>
              <a:rPr sz="2600" b="1" dirty="0">
                <a:latin typeface="Georgia"/>
                <a:cs typeface="Georgia"/>
              </a:rPr>
              <a:t>97.1</a:t>
            </a:r>
            <a:r>
              <a:rPr sz="2600" b="1" spc="150" dirty="0">
                <a:latin typeface="Georgia"/>
                <a:cs typeface="Georgia"/>
              </a:rPr>
              <a:t>  </a:t>
            </a:r>
            <a:r>
              <a:rPr sz="2600" b="1" dirty="0">
                <a:latin typeface="Georgia"/>
                <a:cs typeface="Georgia"/>
              </a:rPr>
              <a:t>Порядка,</a:t>
            </a:r>
            <a:r>
              <a:rPr sz="2600" b="1" spc="150" dirty="0">
                <a:latin typeface="Georgia"/>
                <a:cs typeface="Georgia"/>
              </a:rPr>
              <a:t>  </a:t>
            </a:r>
            <a:r>
              <a:rPr sz="2600" b="1" dirty="0">
                <a:latin typeface="Georgia"/>
                <a:cs typeface="Georgia"/>
              </a:rPr>
              <a:t>предыдущий</a:t>
            </a:r>
            <a:r>
              <a:rPr sz="2600" b="1" spc="155" dirty="0">
                <a:latin typeface="Georgia"/>
                <a:cs typeface="Georgia"/>
              </a:rPr>
              <a:t>  </a:t>
            </a:r>
            <a:r>
              <a:rPr sz="2600" b="1" dirty="0">
                <a:latin typeface="Georgia"/>
                <a:cs typeface="Georgia"/>
              </a:rPr>
              <a:t>результат</a:t>
            </a:r>
            <a:r>
              <a:rPr sz="2600" b="1" spc="160" dirty="0">
                <a:latin typeface="Georgia"/>
                <a:cs typeface="Georgia"/>
              </a:rPr>
              <a:t>  </a:t>
            </a:r>
            <a:r>
              <a:rPr sz="2600" b="1" spc="-25" dirty="0">
                <a:latin typeface="Georgia"/>
                <a:cs typeface="Georgia"/>
              </a:rPr>
              <a:t>ЕГЭ </a:t>
            </a:r>
            <a:r>
              <a:rPr sz="2600" b="1" dirty="0">
                <a:latin typeface="Georgia"/>
                <a:cs typeface="Georgia"/>
              </a:rPr>
              <a:t>по</a:t>
            </a:r>
            <a:r>
              <a:rPr sz="2600" b="1" spc="285" dirty="0">
                <a:latin typeface="Georgia"/>
                <a:cs typeface="Georgia"/>
              </a:rPr>
              <a:t>   </a:t>
            </a:r>
            <a:r>
              <a:rPr sz="2600" b="1" dirty="0">
                <a:latin typeface="Georgia"/>
                <a:cs typeface="Georgia"/>
              </a:rPr>
              <a:t>пересдаваемому</a:t>
            </a:r>
            <a:r>
              <a:rPr sz="2600" b="1" spc="305" dirty="0">
                <a:latin typeface="Georgia"/>
                <a:cs typeface="Georgia"/>
              </a:rPr>
              <a:t>   </a:t>
            </a:r>
            <a:r>
              <a:rPr sz="2600" b="1" dirty="0">
                <a:latin typeface="Georgia"/>
                <a:cs typeface="Georgia"/>
              </a:rPr>
              <a:t>учебному</a:t>
            </a:r>
            <a:r>
              <a:rPr sz="2600" b="1" spc="300" dirty="0">
                <a:latin typeface="Georgia"/>
                <a:cs typeface="Georgia"/>
              </a:rPr>
              <a:t>   </a:t>
            </a:r>
            <a:r>
              <a:rPr sz="2600" b="1" spc="-10" dirty="0">
                <a:latin typeface="Georgia"/>
                <a:cs typeface="Georgia"/>
              </a:rPr>
              <a:t>предмету, </a:t>
            </a:r>
            <a:r>
              <a:rPr sz="2600" b="1" dirty="0">
                <a:latin typeface="Georgia"/>
                <a:cs typeface="Georgia"/>
              </a:rPr>
              <a:t>полученный</a:t>
            </a:r>
            <a:r>
              <a:rPr sz="2600" b="1" spc="330" dirty="0">
                <a:latin typeface="Georgia"/>
                <a:cs typeface="Georgia"/>
              </a:rPr>
              <a:t>  </a:t>
            </a:r>
            <a:r>
              <a:rPr sz="2600" b="1" dirty="0">
                <a:latin typeface="Georgia"/>
                <a:cs typeface="Georgia"/>
              </a:rPr>
              <a:t>участником</a:t>
            </a:r>
            <a:r>
              <a:rPr sz="2600" b="1" spc="320" dirty="0">
                <a:latin typeface="Georgia"/>
                <a:cs typeface="Georgia"/>
              </a:rPr>
              <a:t>  </a:t>
            </a:r>
            <a:r>
              <a:rPr sz="2600" b="1" dirty="0">
                <a:latin typeface="Georgia"/>
                <a:cs typeface="Georgia"/>
              </a:rPr>
              <a:t>ГИА</a:t>
            </a:r>
            <a:r>
              <a:rPr sz="2600" b="1" spc="330" dirty="0">
                <a:latin typeface="Georgia"/>
                <a:cs typeface="Georgia"/>
              </a:rPr>
              <a:t>  </a:t>
            </a:r>
            <a:r>
              <a:rPr sz="2600" b="1" dirty="0">
                <a:latin typeface="Georgia"/>
                <a:cs typeface="Georgia"/>
              </a:rPr>
              <a:t>в</a:t>
            </a:r>
            <a:r>
              <a:rPr sz="2600" b="1" spc="330" dirty="0">
                <a:latin typeface="Georgia"/>
                <a:cs typeface="Georgia"/>
              </a:rPr>
              <a:t>  </a:t>
            </a:r>
            <a:r>
              <a:rPr sz="2600" b="1" spc="-10" dirty="0">
                <a:latin typeface="Georgia"/>
                <a:cs typeface="Georgia"/>
              </a:rPr>
              <a:t>текущем </a:t>
            </a:r>
            <a:r>
              <a:rPr sz="2600" b="1" dirty="0">
                <a:latin typeface="Georgia"/>
                <a:cs typeface="Georgia"/>
              </a:rPr>
              <a:t>году</a:t>
            </a:r>
            <a:r>
              <a:rPr sz="2600" b="1" spc="35" dirty="0">
                <a:latin typeface="Georgia"/>
                <a:cs typeface="Georgia"/>
              </a:rPr>
              <a:t> </a:t>
            </a:r>
            <a:r>
              <a:rPr sz="2600" b="1" dirty="0">
                <a:latin typeface="Georgia"/>
                <a:cs typeface="Georgia"/>
              </a:rPr>
              <a:t>(году</a:t>
            </a:r>
            <a:r>
              <a:rPr sz="2600" b="1" spc="40" dirty="0">
                <a:latin typeface="Georgia"/>
                <a:cs typeface="Georgia"/>
              </a:rPr>
              <a:t> </a:t>
            </a:r>
            <a:r>
              <a:rPr sz="2600" b="1" dirty="0">
                <a:latin typeface="Georgia"/>
                <a:cs typeface="Georgia"/>
              </a:rPr>
              <a:t>сдачи</a:t>
            </a:r>
            <a:r>
              <a:rPr sz="2600" b="1" spc="35" dirty="0">
                <a:latin typeface="Georgia"/>
                <a:cs typeface="Georgia"/>
              </a:rPr>
              <a:t> </a:t>
            </a:r>
            <a:r>
              <a:rPr sz="2600" b="1" dirty="0">
                <a:latin typeface="Georgia"/>
                <a:cs typeface="Georgia"/>
              </a:rPr>
              <a:t>экзамена)</a:t>
            </a:r>
            <a:r>
              <a:rPr sz="2600" b="1" spc="30" dirty="0">
                <a:latin typeface="Georgia"/>
                <a:cs typeface="Georgia"/>
              </a:rPr>
              <a:t> </a:t>
            </a:r>
            <a:r>
              <a:rPr sz="2600" b="1" dirty="0">
                <a:latin typeface="Georgia"/>
                <a:cs typeface="Georgia"/>
              </a:rPr>
              <a:t>(полученный</a:t>
            </a:r>
            <a:r>
              <a:rPr sz="2600" b="1" spc="25" dirty="0">
                <a:latin typeface="Georgia"/>
                <a:cs typeface="Georgia"/>
              </a:rPr>
              <a:t> </a:t>
            </a:r>
            <a:r>
              <a:rPr sz="2600" b="1" dirty="0">
                <a:latin typeface="Georgia"/>
                <a:cs typeface="Georgia"/>
              </a:rPr>
              <a:t>в</a:t>
            </a:r>
            <a:r>
              <a:rPr sz="2600" b="1" spc="30" dirty="0">
                <a:latin typeface="Georgia"/>
                <a:cs typeface="Georgia"/>
              </a:rPr>
              <a:t> </a:t>
            </a:r>
            <a:r>
              <a:rPr sz="2600" b="1" spc="-50" dirty="0">
                <a:latin typeface="Georgia"/>
                <a:cs typeface="Georgia"/>
              </a:rPr>
              <a:t>X </a:t>
            </a:r>
            <a:r>
              <a:rPr sz="2600" b="1" dirty="0">
                <a:latin typeface="Georgia"/>
                <a:cs typeface="Georgia"/>
              </a:rPr>
              <a:t>классе</a:t>
            </a:r>
            <a:r>
              <a:rPr sz="2600" b="1" spc="365" dirty="0">
                <a:latin typeface="Georgia"/>
                <a:cs typeface="Georgia"/>
              </a:rPr>
              <a:t>  </a:t>
            </a:r>
            <a:r>
              <a:rPr sz="2600" b="1" dirty="0">
                <a:latin typeface="Georgia"/>
                <a:cs typeface="Georgia"/>
              </a:rPr>
              <a:t>в</a:t>
            </a:r>
            <a:r>
              <a:rPr sz="2600" b="1" spc="365" dirty="0">
                <a:latin typeface="Georgia"/>
                <a:cs typeface="Georgia"/>
              </a:rPr>
              <a:t>  </a:t>
            </a:r>
            <a:r>
              <a:rPr sz="2600" b="1" dirty="0">
                <a:latin typeface="Georgia"/>
                <a:cs typeface="Georgia"/>
              </a:rPr>
              <a:t>случае,</a:t>
            </a:r>
            <a:r>
              <a:rPr sz="2600" b="1" spc="370" dirty="0">
                <a:latin typeface="Georgia"/>
                <a:cs typeface="Georgia"/>
              </a:rPr>
              <a:t>  </a:t>
            </a:r>
            <a:r>
              <a:rPr sz="2600" b="1" dirty="0">
                <a:latin typeface="Georgia"/>
                <a:cs typeface="Georgia"/>
              </a:rPr>
              <a:t>установленном</a:t>
            </a:r>
            <a:r>
              <a:rPr sz="2600" b="1" spc="365" dirty="0">
                <a:latin typeface="Georgia"/>
                <a:cs typeface="Georgia"/>
              </a:rPr>
              <a:t>  </a:t>
            </a:r>
            <a:r>
              <a:rPr sz="2600" b="1" spc="-10" dirty="0">
                <a:latin typeface="Georgia"/>
                <a:cs typeface="Georgia"/>
              </a:rPr>
              <a:t>абзацем </a:t>
            </a:r>
            <a:r>
              <a:rPr sz="2600" b="1" dirty="0">
                <a:latin typeface="Georgia"/>
                <a:cs typeface="Georgia"/>
              </a:rPr>
              <a:t>первым</a:t>
            </a:r>
            <a:r>
              <a:rPr sz="2600" b="1" spc="100" dirty="0">
                <a:latin typeface="Georgia"/>
                <a:cs typeface="Georgia"/>
              </a:rPr>
              <a:t>  </a:t>
            </a:r>
            <a:r>
              <a:rPr sz="2600" b="1" dirty="0">
                <a:latin typeface="Georgia"/>
                <a:cs typeface="Georgia"/>
              </a:rPr>
              <a:t>пункта</a:t>
            </a:r>
            <a:r>
              <a:rPr sz="2600" b="1" spc="100" dirty="0">
                <a:latin typeface="Georgia"/>
                <a:cs typeface="Georgia"/>
              </a:rPr>
              <a:t>  </a:t>
            </a:r>
            <a:r>
              <a:rPr sz="2600" b="1" dirty="0">
                <a:latin typeface="Georgia"/>
                <a:cs typeface="Georgia"/>
              </a:rPr>
              <a:t>8</a:t>
            </a:r>
            <a:r>
              <a:rPr sz="2600" b="1" spc="110" dirty="0">
                <a:latin typeface="Georgia"/>
                <a:cs typeface="Georgia"/>
              </a:rPr>
              <a:t>  </a:t>
            </a:r>
            <a:r>
              <a:rPr sz="2600" b="1" dirty="0">
                <a:latin typeface="Georgia"/>
                <a:cs typeface="Georgia"/>
              </a:rPr>
              <a:t>Порядка),</a:t>
            </a:r>
            <a:r>
              <a:rPr sz="2600" b="1" spc="105" dirty="0">
                <a:latin typeface="Georgia"/>
                <a:cs typeface="Georgia"/>
              </a:rPr>
              <a:t>  </a:t>
            </a:r>
            <a:r>
              <a:rPr sz="2600" b="1" spc="-10" dirty="0">
                <a:latin typeface="Georgia"/>
                <a:cs typeface="Georgia"/>
              </a:rPr>
              <a:t>аннулируется </a:t>
            </a:r>
            <a:r>
              <a:rPr sz="2600" b="1" dirty="0">
                <a:latin typeface="Georgia"/>
                <a:cs typeface="Georgia"/>
              </a:rPr>
              <a:t>решением</a:t>
            </a:r>
            <a:r>
              <a:rPr sz="2600" b="1" spc="-100" dirty="0">
                <a:latin typeface="Georgia"/>
                <a:cs typeface="Georgia"/>
              </a:rPr>
              <a:t> </a:t>
            </a:r>
            <a:r>
              <a:rPr sz="2600" b="1" dirty="0">
                <a:latin typeface="Georgia"/>
                <a:cs typeface="Georgia"/>
              </a:rPr>
              <a:t>председателя</a:t>
            </a:r>
            <a:r>
              <a:rPr sz="2600" b="1" spc="-95" dirty="0">
                <a:latin typeface="Georgia"/>
                <a:cs typeface="Georgia"/>
              </a:rPr>
              <a:t> </a:t>
            </a:r>
            <a:r>
              <a:rPr sz="2600" b="1" spc="-20" dirty="0">
                <a:latin typeface="Georgia"/>
                <a:cs typeface="Georgia"/>
              </a:rPr>
              <a:t>ГЭК.</a:t>
            </a:r>
            <a:endParaRPr sz="26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490"/>
              </a:spcBef>
            </a:pPr>
            <a:endParaRPr sz="2600">
              <a:latin typeface="Georgia"/>
              <a:cs typeface="Georgia"/>
            </a:endParaRPr>
          </a:p>
          <a:p>
            <a:pPr marL="12700" marR="8255" algn="just">
              <a:lnSpc>
                <a:spcPts val="2810"/>
              </a:lnSpc>
            </a:pPr>
            <a:r>
              <a:rPr sz="2600" dirty="0">
                <a:latin typeface="Georgia"/>
                <a:cs typeface="Georgia"/>
              </a:rPr>
              <a:t>Приказ</a:t>
            </a:r>
            <a:r>
              <a:rPr sz="2600" spc="625" dirty="0">
                <a:latin typeface="Georgia"/>
                <a:cs typeface="Georgia"/>
              </a:rPr>
              <a:t> </a:t>
            </a:r>
            <a:r>
              <a:rPr sz="2600" dirty="0">
                <a:latin typeface="Georgia"/>
                <a:cs typeface="Georgia"/>
              </a:rPr>
              <a:t>Минпросвещения</a:t>
            </a:r>
            <a:r>
              <a:rPr sz="2600" spc="640" dirty="0">
                <a:latin typeface="Georgia"/>
                <a:cs typeface="Georgia"/>
              </a:rPr>
              <a:t> </a:t>
            </a:r>
            <a:r>
              <a:rPr sz="2600" dirty="0">
                <a:latin typeface="Georgia"/>
                <a:cs typeface="Georgia"/>
              </a:rPr>
              <a:t>России,</a:t>
            </a:r>
            <a:r>
              <a:rPr sz="2600" spc="615" dirty="0">
                <a:latin typeface="Georgia"/>
                <a:cs typeface="Georgia"/>
              </a:rPr>
              <a:t> </a:t>
            </a:r>
            <a:r>
              <a:rPr sz="2600" spc="-10" dirty="0">
                <a:latin typeface="Georgia"/>
                <a:cs typeface="Georgia"/>
              </a:rPr>
              <a:t>Рособрнадзора </a:t>
            </a:r>
            <a:r>
              <a:rPr sz="2600" dirty="0">
                <a:latin typeface="Georgia"/>
                <a:cs typeface="Georgia"/>
              </a:rPr>
              <a:t>от</a:t>
            </a:r>
            <a:r>
              <a:rPr sz="2600" spc="-40" dirty="0">
                <a:latin typeface="Georgia"/>
                <a:cs typeface="Georgia"/>
              </a:rPr>
              <a:t> </a:t>
            </a:r>
            <a:r>
              <a:rPr sz="2600" dirty="0">
                <a:latin typeface="Georgia"/>
                <a:cs typeface="Georgia"/>
              </a:rPr>
              <a:t>04.04.2023</a:t>
            </a:r>
            <a:r>
              <a:rPr sz="2600" spc="-25" dirty="0">
                <a:latin typeface="Georgia"/>
                <a:cs typeface="Georgia"/>
              </a:rPr>
              <a:t> </a:t>
            </a:r>
            <a:r>
              <a:rPr sz="2600" dirty="0">
                <a:latin typeface="Georgia"/>
                <a:cs typeface="Georgia"/>
              </a:rPr>
              <a:t>№</a:t>
            </a:r>
            <a:r>
              <a:rPr sz="2600" spc="-35" dirty="0">
                <a:latin typeface="Georgia"/>
                <a:cs typeface="Georgia"/>
              </a:rPr>
              <a:t> </a:t>
            </a:r>
            <a:r>
              <a:rPr sz="2600" spc="-10" dirty="0">
                <a:latin typeface="Georgia"/>
                <a:cs typeface="Georgia"/>
              </a:rPr>
              <a:t>233/552</a:t>
            </a:r>
            <a:endParaRPr sz="2600">
              <a:latin typeface="Georgia"/>
              <a:cs typeface="Georgia"/>
            </a:endParaRPr>
          </a:p>
          <a:p>
            <a:pPr marL="12700" marR="5715" algn="just">
              <a:lnSpc>
                <a:spcPct val="90000"/>
              </a:lnSpc>
              <a:spcBef>
                <a:spcPts val="259"/>
              </a:spcBef>
            </a:pPr>
            <a:r>
              <a:rPr sz="2600" dirty="0">
                <a:latin typeface="Georgia"/>
                <a:cs typeface="Georgia"/>
              </a:rPr>
              <a:t>Об</a:t>
            </a:r>
            <a:r>
              <a:rPr sz="2600" spc="565" dirty="0">
                <a:latin typeface="Georgia"/>
                <a:cs typeface="Georgia"/>
              </a:rPr>
              <a:t>     </a:t>
            </a:r>
            <a:r>
              <a:rPr sz="2600" dirty="0">
                <a:latin typeface="Georgia"/>
                <a:cs typeface="Georgia"/>
              </a:rPr>
              <a:t>утверждении</a:t>
            </a:r>
            <a:r>
              <a:rPr sz="2600" spc="565" dirty="0">
                <a:latin typeface="Georgia"/>
                <a:cs typeface="Georgia"/>
              </a:rPr>
              <a:t>     </a:t>
            </a:r>
            <a:r>
              <a:rPr sz="2600" dirty="0">
                <a:latin typeface="Georgia"/>
                <a:cs typeface="Georgia"/>
              </a:rPr>
              <a:t>Порядка</a:t>
            </a:r>
            <a:r>
              <a:rPr sz="2600" spc="565" dirty="0">
                <a:latin typeface="Georgia"/>
                <a:cs typeface="Georgia"/>
              </a:rPr>
              <a:t>     </a:t>
            </a:r>
            <a:r>
              <a:rPr sz="2600" spc="-10" dirty="0">
                <a:latin typeface="Georgia"/>
                <a:cs typeface="Georgia"/>
              </a:rPr>
              <a:t>проведения </a:t>
            </a:r>
            <a:r>
              <a:rPr sz="2600" dirty="0">
                <a:latin typeface="Georgia"/>
                <a:cs typeface="Georgia"/>
              </a:rPr>
              <a:t>государственной</a:t>
            </a:r>
            <a:r>
              <a:rPr sz="2600" spc="565" dirty="0">
                <a:latin typeface="Georgia"/>
                <a:cs typeface="Georgia"/>
              </a:rPr>
              <a:t>    </a:t>
            </a:r>
            <a:r>
              <a:rPr sz="2600" dirty="0">
                <a:latin typeface="Georgia"/>
                <a:cs typeface="Georgia"/>
              </a:rPr>
              <a:t>итоговой</a:t>
            </a:r>
            <a:r>
              <a:rPr sz="2600" spc="565" dirty="0">
                <a:latin typeface="Georgia"/>
                <a:cs typeface="Georgia"/>
              </a:rPr>
              <a:t>    </a:t>
            </a:r>
            <a:r>
              <a:rPr sz="2600" dirty="0">
                <a:latin typeface="Georgia"/>
                <a:cs typeface="Georgia"/>
              </a:rPr>
              <a:t>аттестации</a:t>
            </a:r>
            <a:r>
              <a:rPr sz="2600" spc="560" dirty="0">
                <a:latin typeface="Georgia"/>
                <a:cs typeface="Georgia"/>
              </a:rPr>
              <a:t>    </a:t>
            </a:r>
            <a:r>
              <a:rPr sz="2600" spc="-25" dirty="0">
                <a:latin typeface="Georgia"/>
                <a:cs typeface="Georgia"/>
              </a:rPr>
              <a:t>по </a:t>
            </a:r>
            <a:r>
              <a:rPr sz="2600" dirty="0">
                <a:latin typeface="Georgia"/>
                <a:cs typeface="Georgia"/>
              </a:rPr>
              <a:t>образовательным</a:t>
            </a:r>
            <a:r>
              <a:rPr sz="2600" spc="335" dirty="0">
                <a:latin typeface="Georgia"/>
                <a:cs typeface="Georgia"/>
              </a:rPr>
              <a:t>  </a:t>
            </a:r>
            <a:r>
              <a:rPr sz="2600" dirty="0">
                <a:latin typeface="Georgia"/>
                <a:cs typeface="Georgia"/>
              </a:rPr>
              <a:t>программам</a:t>
            </a:r>
            <a:r>
              <a:rPr sz="2600" spc="335" dirty="0">
                <a:latin typeface="Georgia"/>
                <a:cs typeface="Georgia"/>
              </a:rPr>
              <a:t>  </a:t>
            </a:r>
            <a:r>
              <a:rPr sz="2600" dirty="0">
                <a:latin typeface="Georgia"/>
                <a:cs typeface="Georgia"/>
              </a:rPr>
              <a:t>среднего</a:t>
            </a:r>
            <a:r>
              <a:rPr sz="2600" spc="340" dirty="0">
                <a:latin typeface="Georgia"/>
                <a:cs typeface="Georgia"/>
              </a:rPr>
              <a:t>  </a:t>
            </a:r>
            <a:r>
              <a:rPr sz="2600" spc="-10" dirty="0">
                <a:latin typeface="Georgia"/>
                <a:cs typeface="Georgia"/>
              </a:rPr>
              <a:t>общего образования</a:t>
            </a:r>
            <a:endParaRPr sz="26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48839" y="693419"/>
            <a:ext cx="4799075" cy="5975604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79676" y="836675"/>
            <a:ext cx="4896612" cy="573786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34897" y="754761"/>
            <a:ext cx="74295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Срок</a:t>
            </a:r>
            <a:r>
              <a:rPr spc="-155" dirty="0"/>
              <a:t> </a:t>
            </a:r>
            <a:r>
              <a:rPr dirty="0"/>
              <a:t>действия</a:t>
            </a:r>
            <a:r>
              <a:rPr spc="-150" dirty="0"/>
              <a:t> </a:t>
            </a:r>
            <a:r>
              <a:rPr spc="-50" dirty="0"/>
              <a:t>результатов</a:t>
            </a:r>
            <a:r>
              <a:rPr spc="-150" dirty="0"/>
              <a:t> </a:t>
            </a:r>
            <a:r>
              <a:rPr spc="-25" dirty="0"/>
              <a:t>ЕГЭ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91084" y="1424939"/>
            <a:ext cx="8428990" cy="2140585"/>
            <a:chOff x="291084" y="1424939"/>
            <a:chExt cx="8428990" cy="2140585"/>
          </a:xfrm>
        </p:grpSpPr>
        <p:sp>
          <p:nvSpPr>
            <p:cNvPr id="4" name="object 4"/>
            <p:cNvSpPr/>
            <p:nvPr/>
          </p:nvSpPr>
          <p:spPr>
            <a:xfrm>
              <a:off x="397002" y="1485137"/>
              <a:ext cx="8209915" cy="1940560"/>
            </a:xfrm>
            <a:custGeom>
              <a:avLst/>
              <a:gdLst/>
              <a:ahLst/>
              <a:cxnLst/>
              <a:rect l="l" t="t" r="r" b="b"/>
              <a:pathLst>
                <a:path w="8209915" h="1940560">
                  <a:moveTo>
                    <a:pt x="8209788" y="0"/>
                  </a:moveTo>
                  <a:lnTo>
                    <a:pt x="0" y="0"/>
                  </a:lnTo>
                  <a:lnTo>
                    <a:pt x="0" y="1940052"/>
                  </a:lnTo>
                  <a:lnTo>
                    <a:pt x="8209788" y="1940052"/>
                  </a:lnTo>
                  <a:lnTo>
                    <a:pt x="8209788" y="0"/>
                  </a:lnTo>
                  <a:close/>
                </a:path>
              </a:pathLst>
            </a:custGeom>
            <a:solidFill>
              <a:srgbClr val="9FB9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1084" y="1424939"/>
              <a:ext cx="1607058" cy="67741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88592" y="1424939"/>
              <a:ext cx="1123950" cy="67741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02991" y="1424939"/>
              <a:ext cx="555498" cy="67741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48939" y="1424939"/>
              <a:ext cx="1238250" cy="6774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77639" y="1424939"/>
              <a:ext cx="707898" cy="67741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75987" y="1424939"/>
              <a:ext cx="2234945" cy="67741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501384" y="1424939"/>
              <a:ext cx="1242821" cy="67741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534655" y="1424939"/>
              <a:ext cx="685038" cy="67741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010143" y="1424939"/>
              <a:ext cx="709422" cy="67741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91084" y="1790699"/>
              <a:ext cx="1421130" cy="67741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59992" y="1790699"/>
              <a:ext cx="1011173" cy="67741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218944" y="1790699"/>
              <a:ext cx="493001" cy="67741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308860" y="1790699"/>
              <a:ext cx="479285" cy="67741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535935" y="1790699"/>
              <a:ext cx="694182" cy="67741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977895" y="1790699"/>
              <a:ext cx="861821" cy="67741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436619" y="1790699"/>
              <a:ext cx="505205" cy="67741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538728" y="1790699"/>
              <a:ext cx="796289" cy="67741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082795" y="1790699"/>
              <a:ext cx="902970" cy="67741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735068" y="1790699"/>
              <a:ext cx="2035301" cy="67741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518148" y="1790699"/>
              <a:ext cx="547865" cy="67741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813803" y="1790699"/>
              <a:ext cx="1905761" cy="67741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91084" y="2156459"/>
              <a:ext cx="1968245" cy="677418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941576" y="2156459"/>
              <a:ext cx="1828038" cy="677418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451860" y="2156459"/>
              <a:ext cx="1437893" cy="677418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571999" y="2156459"/>
              <a:ext cx="2683002" cy="677418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937248" y="2156459"/>
              <a:ext cx="1561338" cy="677418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8180831" y="2156459"/>
              <a:ext cx="538721" cy="677418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91084" y="2522219"/>
              <a:ext cx="1012697" cy="67741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053084" y="2522219"/>
              <a:ext cx="954786" cy="67741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758695" y="2522219"/>
              <a:ext cx="881633" cy="677417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389632" y="2522219"/>
              <a:ext cx="1347978" cy="67741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3486911" y="2522219"/>
              <a:ext cx="701801" cy="677417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938016" y="2522219"/>
              <a:ext cx="1602486" cy="677417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289804" y="2522219"/>
              <a:ext cx="2361438" cy="677417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7400543" y="2522219"/>
              <a:ext cx="1319022" cy="677417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291084" y="2887979"/>
              <a:ext cx="1030986" cy="677418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995171" y="2887979"/>
              <a:ext cx="1910333" cy="677418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2575560" y="2887979"/>
              <a:ext cx="659130" cy="677418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2907791" y="2887979"/>
              <a:ext cx="1159002" cy="677418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3741419" y="2887979"/>
              <a:ext cx="1777746" cy="677418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189219" y="2887979"/>
              <a:ext cx="1137665" cy="677418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6001512" y="2887979"/>
              <a:ext cx="1916430" cy="677418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514843" y="2887979"/>
              <a:ext cx="479285" cy="677418"/>
            </a:xfrm>
            <a:prstGeom prst="rect">
              <a:avLst/>
            </a:prstGeom>
          </p:spPr>
        </p:pic>
      </p:grpSp>
      <p:sp>
        <p:nvSpPr>
          <p:cNvPr id="48" name="object 48"/>
          <p:cNvSpPr txBox="1"/>
          <p:nvPr/>
        </p:nvSpPr>
        <p:spPr>
          <a:xfrm>
            <a:off x="397002" y="1485138"/>
            <a:ext cx="8209915" cy="1940560"/>
          </a:xfrm>
          <a:prstGeom prst="rect">
            <a:avLst/>
          </a:prstGeom>
          <a:ln w="19050">
            <a:solidFill>
              <a:srgbClr val="445483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90805" marR="83820" algn="just">
              <a:lnSpc>
                <a:spcPct val="100000"/>
              </a:lnSpc>
              <a:spcBef>
                <a:spcPts val="275"/>
              </a:spcBef>
            </a:pPr>
            <a:r>
              <a:rPr sz="2400" dirty="0">
                <a:latin typeface="Times New Roman"/>
                <a:cs typeface="Times New Roman"/>
              </a:rPr>
              <a:t>Согласно</a:t>
            </a:r>
            <a:r>
              <a:rPr sz="2400" spc="120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части</a:t>
            </a:r>
            <a:r>
              <a:rPr sz="2400" spc="120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2</a:t>
            </a:r>
            <a:r>
              <a:rPr sz="2400" spc="120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статьи</a:t>
            </a:r>
            <a:r>
              <a:rPr sz="2400" spc="130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70</a:t>
            </a:r>
            <a:r>
              <a:rPr sz="2400" spc="114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Федерального</a:t>
            </a:r>
            <a:r>
              <a:rPr sz="2400" spc="125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закона</a:t>
            </a:r>
            <a:r>
              <a:rPr sz="2400" spc="120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от</a:t>
            </a:r>
            <a:r>
              <a:rPr sz="2400" spc="125" dirty="0">
                <a:latin typeface="Times New Roman"/>
                <a:cs typeface="Times New Roman"/>
              </a:rPr>
              <a:t>  </a:t>
            </a:r>
            <a:r>
              <a:rPr sz="2400" spc="-25" dirty="0">
                <a:latin typeface="Times New Roman"/>
                <a:cs typeface="Times New Roman"/>
              </a:rPr>
              <a:t>29 </a:t>
            </a:r>
            <a:r>
              <a:rPr sz="2400" dirty="0">
                <a:latin typeface="Times New Roman"/>
                <a:cs typeface="Times New Roman"/>
              </a:rPr>
              <a:t>декабря</a:t>
            </a:r>
            <a:r>
              <a:rPr sz="2400" spc="5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2012</a:t>
            </a:r>
            <a:r>
              <a:rPr sz="2400" spc="5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г.</a:t>
            </a:r>
            <a:r>
              <a:rPr sz="2400" spc="5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№</a:t>
            </a:r>
            <a:r>
              <a:rPr sz="2400" spc="5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273-</a:t>
            </a:r>
            <a:r>
              <a:rPr sz="2400" dirty="0">
                <a:latin typeface="Times New Roman"/>
                <a:cs typeface="Times New Roman"/>
              </a:rPr>
              <a:t>ФЗ</a:t>
            </a:r>
            <a:r>
              <a:rPr sz="2400" spc="5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"Об</a:t>
            </a:r>
            <a:r>
              <a:rPr sz="2400" spc="5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образовании</a:t>
            </a:r>
            <a:r>
              <a:rPr sz="2400" spc="5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52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Российской </a:t>
            </a:r>
            <a:r>
              <a:rPr sz="2400" dirty="0">
                <a:latin typeface="Times New Roman"/>
                <a:cs typeface="Times New Roman"/>
              </a:rPr>
              <a:t>Федерации"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результаты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единого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государственного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экзамена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с </a:t>
            </a:r>
            <a:r>
              <a:rPr sz="2400" dirty="0">
                <a:latin typeface="Times New Roman"/>
                <a:cs typeface="Times New Roman"/>
              </a:rPr>
              <a:t>2014</a:t>
            </a:r>
            <a:r>
              <a:rPr sz="2400" spc="50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года</a:t>
            </a:r>
            <a:r>
              <a:rPr sz="2400" spc="5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при</a:t>
            </a:r>
            <a:r>
              <a:rPr sz="2400" spc="50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приеме</a:t>
            </a:r>
            <a:r>
              <a:rPr sz="2400" spc="5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на</a:t>
            </a:r>
            <a:r>
              <a:rPr sz="2400" spc="50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обучение</a:t>
            </a:r>
            <a:r>
              <a:rPr sz="2400" spc="50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действительны</a:t>
            </a:r>
            <a:r>
              <a:rPr sz="2400" spc="5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четыре </a:t>
            </a:r>
            <a:r>
              <a:rPr sz="2400" dirty="0">
                <a:latin typeface="Times New Roman"/>
                <a:cs typeface="Times New Roman"/>
              </a:rPr>
              <a:t>года,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следующих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за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годом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получения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таких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результатов.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96240" y="3683508"/>
            <a:ext cx="8209915" cy="1077595"/>
          </a:xfrm>
          <a:prstGeom prst="rect">
            <a:avLst/>
          </a:prstGeom>
          <a:solidFill>
            <a:srgbClr val="FF9999"/>
          </a:solidFill>
        </p:spPr>
        <p:txBody>
          <a:bodyPr vert="horz" wrap="square" lIns="0" tIns="35560" rIns="0" bIns="0" rtlCol="0">
            <a:spAutoFit/>
          </a:bodyPr>
          <a:lstStyle/>
          <a:p>
            <a:pPr marL="91440" marR="104139">
              <a:lnSpc>
                <a:spcPct val="99500"/>
              </a:lnSpc>
              <a:spcBef>
                <a:spcPts val="280"/>
              </a:spcBef>
            </a:pPr>
            <a:r>
              <a:rPr sz="2800" dirty="0">
                <a:latin typeface="Times New Roman"/>
                <a:cs typeface="Times New Roman"/>
              </a:rPr>
              <a:t>Срок</a:t>
            </a:r>
            <a:r>
              <a:rPr sz="2800" spc="-1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действия</a:t>
            </a:r>
            <a:r>
              <a:rPr sz="2800" spc="-85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итогового</a:t>
            </a:r>
            <a:r>
              <a:rPr sz="2800" spc="-11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сочинения</a:t>
            </a:r>
            <a:r>
              <a:rPr sz="2800" spc="-9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(изложения)</a:t>
            </a:r>
            <a:r>
              <a:rPr sz="2800" spc="-90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как </a:t>
            </a:r>
            <a:r>
              <a:rPr sz="2800" dirty="0">
                <a:latin typeface="Times New Roman"/>
                <a:cs typeface="Times New Roman"/>
              </a:rPr>
              <a:t>допуск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к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ГИА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–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3600" b="1" spc="-10" dirty="0">
                <a:latin typeface="Times New Roman"/>
                <a:cs typeface="Times New Roman"/>
              </a:rPr>
              <a:t>бессрочно.</a:t>
            </a:r>
            <a:endParaRPr sz="3600">
              <a:latin typeface="Times New Roman"/>
              <a:cs typeface="Times New Roman"/>
            </a:endParaRPr>
          </a:p>
        </p:txBody>
      </p:sp>
      <p:pic>
        <p:nvPicPr>
          <p:cNvPr id="50" name="object 50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1836420" y="4940808"/>
            <a:ext cx="5183124" cy="1566672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8197" y="793750"/>
            <a:ext cx="786574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14425" marR="5080" indent="-1102360">
              <a:lnSpc>
                <a:spcPct val="100000"/>
              </a:lnSpc>
              <a:spcBef>
                <a:spcPts val="100"/>
              </a:spcBef>
            </a:pPr>
            <a:r>
              <a:rPr sz="3600" spc="-10" dirty="0"/>
              <a:t>Минимальное</a:t>
            </a:r>
            <a:r>
              <a:rPr sz="3600" spc="-140" dirty="0"/>
              <a:t> </a:t>
            </a:r>
            <a:r>
              <a:rPr sz="3600" spc="-10" dirty="0"/>
              <a:t>количество</a:t>
            </a:r>
            <a:r>
              <a:rPr sz="3600" spc="-130" dirty="0"/>
              <a:t> </a:t>
            </a:r>
            <a:r>
              <a:rPr sz="3600" dirty="0"/>
              <a:t>баллов</a:t>
            </a:r>
            <a:r>
              <a:rPr sz="3600" spc="-130" dirty="0"/>
              <a:t> </a:t>
            </a:r>
            <a:r>
              <a:rPr sz="3600" spc="-25" dirty="0"/>
              <a:t>для </a:t>
            </a:r>
            <a:r>
              <a:rPr sz="3600" dirty="0"/>
              <a:t>получения</a:t>
            </a:r>
            <a:r>
              <a:rPr sz="3600" spc="-90" dirty="0"/>
              <a:t> </a:t>
            </a:r>
            <a:r>
              <a:rPr sz="3600" dirty="0"/>
              <a:t>аттестата</a:t>
            </a:r>
            <a:r>
              <a:rPr sz="3600" spc="-85" dirty="0"/>
              <a:t> </a:t>
            </a:r>
            <a:r>
              <a:rPr sz="3600" spc="-10" dirty="0"/>
              <a:t>(2025)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645668" y="2010282"/>
            <a:ext cx="7793990" cy="27000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8605" marR="882015" indent="-259079">
              <a:lnSpc>
                <a:spcPct val="100000"/>
              </a:lnSpc>
              <a:spcBef>
                <a:spcPts val="95"/>
              </a:spcBef>
              <a:buClr>
                <a:srgbClr val="E68421"/>
              </a:buClr>
              <a:buSzPct val="96428"/>
              <a:buFont typeface="Wingdings"/>
              <a:buChar char=""/>
              <a:tabLst>
                <a:tab pos="268605" algn="l"/>
                <a:tab pos="295275" algn="l"/>
              </a:tabLst>
            </a:pPr>
            <a:r>
              <a:rPr sz="2800" b="1" dirty="0">
                <a:latin typeface="Times New Roman"/>
                <a:cs typeface="Times New Roman"/>
              </a:rPr>
              <a:t>	Русский</a:t>
            </a:r>
            <a:r>
              <a:rPr sz="2800" b="1" spc="-45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язык</a:t>
            </a:r>
            <a:r>
              <a:rPr sz="2800" b="1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–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24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балла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(по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100-балльной шкале)</a:t>
            </a:r>
            <a:endParaRPr sz="2800">
              <a:latin typeface="Times New Roman"/>
              <a:cs typeface="Times New Roman"/>
            </a:endParaRPr>
          </a:p>
          <a:p>
            <a:pPr marL="295910" indent="-285750">
              <a:lnSpc>
                <a:spcPct val="100000"/>
              </a:lnSpc>
              <a:spcBef>
                <a:spcPts val="300"/>
              </a:spcBef>
              <a:buClr>
                <a:srgbClr val="E68421"/>
              </a:buClr>
              <a:buSzPct val="96428"/>
              <a:buFont typeface="Wingdings"/>
              <a:buChar char=""/>
              <a:tabLst>
                <a:tab pos="295910" algn="l"/>
              </a:tabLst>
            </a:pPr>
            <a:r>
              <a:rPr sz="2800" b="1" spc="-25" dirty="0">
                <a:latin typeface="Times New Roman"/>
                <a:cs typeface="Times New Roman"/>
              </a:rPr>
              <a:t>Математика</a:t>
            </a:r>
            <a:r>
              <a:rPr sz="2800" b="1" spc="-70" dirty="0">
                <a:latin typeface="Times New Roman"/>
                <a:cs typeface="Times New Roman"/>
              </a:rPr>
              <a:t> </a:t>
            </a:r>
            <a:r>
              <a:rPr sz="2800" b="1" spc="-10" dirty="0">
                <a:latin typeface="Times New Roman"/>
                <a:cs typeface="Times New Roman"/>
              </a:rPr>
              <a:t>(базовая)</a:t>
            </a:r>
            <a:r>
              <a:rPr sz="2800" b="1" spc="-1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-</a:t>
            </a:r>
            <a:r>
              <a:rPr sz="2800" spc="-7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оценка</a:t>
            </a:r>
            <a:r>
              <a:rPr sz="2800" spc="-95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«3»</a:t>
            </a:r>
            <a:endParaRPr sz="2800">
              <a:latin typeface="Times New Roman"/>
              <a:cs typeface="Times New Roman"/>
            </a:endParaRPr>
          </a:p>
          <a:p>
            <a:pPr marL="268605" marR="5080" indent="-259079">
              <a:lnSpc>
                <a:spcPct val="100000"/>
              </a:lnSpc>
              <a:spcBef>
                <a:spcPts val="300"/>
              </a:spcBef>
              <a:buClr>
                <a:srgbClr val="E68421"/>
              </a:buClr>
              <a:buSzPct val="96428"/>
              <a:buFont typeface="Wingdings"/>
              <a:buChar char=""/>
              <a:tabLst>
                <a:tab pos="268605" algn="l"/>
                <a:tab pos="295275" algn="l"/>
              </a:tabLst>
            </a:pPr>
            <a:r>
              <a:rPr sz="2800" b="1" spc="-25" dirty="0">
                <a:latin typeface="Times New Roman"/>
                <a:cs typeface="Times New Roman"/>
              </a:rPr>
              <a:t>	Математика</a:t>
            </a:r>
            <a:r>
              <a:rPr sz="2800" b="1" spc="-55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(профильная)</a:t>
            </a:r>
            <a:r>
              <a:rPr sz="2800" b="1" spc="-8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–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27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баллов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(по</a:t>
            </a:r>
            <a:r>
              <a:rPr sz="2800" spc="-8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100- </a:t>
            </a:r>
            <a:r>
              <a:rPr sz="2800" dirty="0">
                <a:latin typeface="Times New Roman"/>
                <a:cs typeface="Times New Roman"/>
              </a:rPr>
              <a:t>бальной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шкале)</a:t>
            </a:r>
            <a:endParaRPr sz="2800">
              <a:latin typeface="Times New Roman"/>
              <a:cs typeface="Times New Roman"/>
            </a:endParaRPr>
          </a:p>
          <a:p>
            <a:pPr marL="2200910">
              <a:lnSpc>
                <a:spcPct val="100000"/>
              </a:lnSpc>
              <a:spcBef>
                <a:spcPts val="300"/>
              </a:spcBef>
            </a:pPr>
            <a:r>
              <a:rPr sz="2800" b="1" spc="-25" dirty="0">
                <a:latin typeface="Times New Roman"/>
                <a:cs typeface="Times New Roman"/>
              </a:rPr>
              <a:t>Математика</a:t>
            </a:r>
            <a:r>
              <a:rPr sz="2800" b="1" spc="-120" dirty="0">
                <a:latin typeface="Times New Roman"/>
                <a:cs typeface="Times New Roman"/>
              </a:rPr>
              <a:t> </a:t>
            </a:r>
            <a:r>
              <a:rPr sz="2800" b="1" spc="-10" dirty="0">
                <a:latin typeface="Times New Roman"/>
                <a:cs typeface="Times New Roman"/>
              </a:rPr>
              <a:t>(базовая)</a:t>
            </a:r>
            <a:endParaRPr sz="28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05205" y="4838446"/>
          <a:ext cx="7922893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5450"/>
                <a:gridCol w="2049779"/>
                <a:gridCol w="1800860"/>
                <a:gridCol w="1152525"/>
                <a:gridCol w="1224279"/>
              </a:tblGrid>
              <a:tr h="914400">
                <a:tc>
                  <a:txBody>
                    <a:bodyPr/>
                    <a:lstStyle/>
                    <a:p>
                      <a:pPr marL="107314" marR="97790" indent="-190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dirty="0">
                          <a:latin typeface="Times New Roman"/>
                          <a:cs typeface="Times New Roman"/>
                        </a:rPr>
                        <a:t>Отметка</a:t>
                      </a:r>
                      <a:r>
                        <a:rPr sz="1800" b="1" spc="-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25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пятибалльной </a:t>
                      </a:r>
                      <a:r>
                        <a:rPr sz="1800" b="1" spc="-20" dirty="0">
                          <a:latin typeface="Times New Roman"/>
                          <a:cs typeface="Times New Roman"/>
                        </a:rPr>
                        <a:t>шкале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5F76B4"/>
                      </a:solidFill>
                      <a:prstDash val="solid"/>
                    </a:lnL>
                    <a:lnR w="12700">
                      <a:solidFill>
                        <a:srgbClr val="5F76B4"/>
                      </a:solidFill>
                      <a:prstDash val="solid"/>
                    </a:lnR>
                    <a:lnT w="12700">
                      <a:solidFill>
                        <a:srgbClr val="5F76B4"/>
                      </a:solidFill>
                      <a:prstDash val="solid"/>
                    </a:lnT>
                    <a:lnB w="28575">
                      <a:solidFill>
                        <a:srgbClr val="5F76B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85"/>
                        </a:spcBef>
                      </a:pPr>
                      <a:r>
                        <a:rPr sz="1800" b="1" spc="-25" dirty="0">
                          <a:latin typeface="Times New Roman"/>
                          <a:cs typeface="Times New Roman"/>
                        </a:rPr>
                        <a:t>"2"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(неудовлетворит.)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75895" marB="0">
                    <a:lnL w="12700">
                      <a:solidFill>
                        <a:srgbClr val="5F76B4"/>
                      </a:solidFill>
                      <a:prstDash val="solid"/>
                    </a:lnL>
                    <a:lnR w="12700">
                      <a:solidFill>
                        <a:srgbClr val="5F76B4"/>
                      </a:solidFill>
                      <a:prstDash val="solid"/>
                    </a:lnR>
                    <a:lnT w="12700">
                      <a:solidFill>
                        <a:srgbClr val="5F76B4"/>
                      </a:solidFill>
                      <a:prstDash val="solid"/>
                    </a:lnT>
                    <a:lnB w="28575">
                      <a:solidFill>
                        <a:srgbClr val="5F76B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85"/>
                        </a:spcBef>
                      </a:pPr>
                      <a:r>
                        <a:rPr sz="1800" b="1" spc="-25" dirty="0">
                          <a:latin typeface="Times New Roman"/>
                          <a:cs typeface="Times New Roman"/>
                        </a:rPr>
                        <a:t>"3"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(удовлетворит.)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75895" marB="0">
                    <a:lnL w="12700">
                      <a:solidFill>
                        <a:srgbClr val="5F76B4"/>
                      </a:solidFill>
                      <a:prstDash val="solid"/>
                    </a:lnL>
                    <a:lnR w="12700">
                      <a:solidFill>
                        <a:srgbClr val="5F76B4"/>
                      </a:solidFill>
                      <a:prstDash val="solid"/>
                    </a:lnR>
                    <a:lnT w="12700">
                      <a:solidFill>
                        <a:srgbClr val="5F76B4"/>
                      </a:solidFill>
                      <a:prstDash val="solid"/>
                    </a:lnT>
                    <a:lnB w="28575">
                      <a:solidFill>
                        <a:srgbClr val="5F76B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385"/>
                        </a:spcBef>
                      </a:pPr>
                      <a:r>
                        <a:rPr sz="1800" b="1" spc="-25" dirty="0">
                          <a:latin typeface="Times New Roman"/>
                          <a:cs typeface="Times New Roman"/>
                        </a:rPr>
                        <a:t>"4"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(хорошо)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75895" marB="0">
                    <a:lnL w="12700">
                      <a:solidFill>
                        <a:srgbClr val="5F76B4"/>
                      </a:solidFill>
                      <a:prstDash val="solid"/>
                    </a:lnL>
                    <a:lnR w="12700">
                      <a:solidFill>
                        <a:srgbClr val="5F76B4"/>
                      </a:solidFill>
                      <a:prstDash val="solid"/>
                    </a:lnR>
                    <a:lnT w="12700">
                      <a:solidFill>
                        <a:srgbClr val="5F76B4"/>
                      </a:solidFill>
                      <a:prstDash val="solid"/>
                    </a:lnT>
                    <a:lnB w="28575">
                      <a:solidFill>
                        <a:srgbClr val="5F76B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385"/>
                        </a:spcBef>
                      </a:pPr>
                      <a:r>
                        <a:rPr sz="1800" b="1" spc="-25" dirty="0">
                          <a:latin typeface="Times New Roman"/>
                          <a:cs typeface="Times New Roman"/>
                        </a:rPr>
                        <a:t>"5"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(отлично)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75895" marB="0">
                    <a:lnL w="12700">
                      <a:solidFill>
                        <a:srgbClr val="5F76B4"/>
                      </a:solidFill>
                      <a:prstDash val="solid"/>
                    </a:lnL>
                    <a:lnR w="12700">
                      <a:solidFill>
                        <a:srgbClr val="5F76B4"/>
                      </a:solidFill>
                      <a:prstDash val="solid"/>
                    </a:lnR>
                    <a:lnT w="12700">
                      <a:solidFill>
                        <a:srgbClr val="5F76B4"/>
                      </a:solidFill>
                      <a:prstDash val="solid"/>
                    </a:lnT>
                    <a:lnB w="28575">
                      <a:solidFill>
                        <a:srgbClr val="5F76B4"/>
                      </a:solidFill>
                      <a:prstDash val="soli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244475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Общий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балл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5F76B4"/>
                      </a:solidFill>
                      <a:prstDash val="solid"/>
                    </a:lnL>
                    <a:lnR w="12700">
                      <a:solidFill>
                        <a:srgbClr val="5F76B4"/>
                      </a:solidFill>
                      <a:prstDash val="solid"/>
                    </a:lnR>
                    <a:lnT w="28575">
                      <a:solidFill>
                        <a:srgbClr val="5F76B4"/>
                      </a:solidFill>
                      <a:prstDash val="solid"/>
                    </a:lnT>
                    <a:lnB w="12700">
                      <a:solidFill>
                        <a:srgbClr val="5F76B4"/>
                      </a:solidFill>
                      <a:prstDash val="solid"/>
                    </a:lnB>
                    <a:solidFill>
                      <a:srgbClr val="5F76B4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0-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5F76B4"/>
                      </a:solidFill>
                      <a:prstDash val="solid"/>
                    </a:lnL>
                    <a:lnR w="12700">
                      <a:solidFill>
                        <a:srgbClr val="5F76B4"/>
                      </a:solidFill>
                      <a:prstDash val="solid"/>
                    </a:lnR>
                    <a:lnT w="28575">
                      <a:solidFill>
                        <a:srgbClr val="5F76B4"/>
                      </a:solidFill>
                      <a:prstDash val="solid"/>
                    </a:lnT>
                    <a:lnB w="12700">
                      <a:solidFill>
                        <a:srgbClr val="5F76B4"/>
                      </a:solidFill>
                      <a:prstDash val="solid"/>
                    </a:lnB>
                    <a:solidFill>
                      <a:srgbClr val="5F76B4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7-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11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5F76B4"/>
                      </a:solidFill>
                      <a:prstDash val="solid"/>
                    </a:lnL>
                    <a:lnR w="12700">
                      <a:solidFill>
                        <a:srgbClr val="5F76B4"/>
                      </a:solidFill>
                      <a:prstDash val="solid"/>
                    </a:lnR>
                    <a:lnT w="28575">
                      <a:solidFill>
                        <a:srgbClr val="5F76B4"/>
                      </a:solidFill>
                      <a:prstDash val="solid"/>
                    </a:lnT>
                    <a:lnB w="12700">
                      <a:solidFill>
                        <a:srgbClr val="5F76B4"/>
                      </a:solidFill>
                      <a:prstDash val="solid"/>
                    </a:lnB>
                    <a:solidFill>
                      <a:srgbClr val="5F76B4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08610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12-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16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5F76B4"/>
                      </a:solidFill>
                      <a:prstDash val="solid"/>
                    </a:lnL>
                    <a:lnR w="12700">
                      <a:solidFill>
                        <a:srgbClr val="5F76B4"/>
                      </a:solidFill>
                      <a:prstDash val="solid"/>
                    </a:lnR>
                    <a:lnT w="28575">
                      <a:solidFill>
                        <a:srgbClr val="5F76B4"/>
                      </a:solidFill>
                      <a:prstDash val="solid"/>
                    </a:lnT>
                    <a:lnB w="12700">
                      <a:solidFill>
                        <a:srgbClr val="5F76B4"/>
                      </a:solidFill>
                      <a:prstDash val="solid"/>
                    </a:lnB>
                    <a:solidFill>
                      <a:srgbClr val="5F76B4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6075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17-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21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5F76B4"/>
                      </a:solidFill>
                      <a:prstDash val="solid"/>
                    </a:lnL>
                    <a:lnR w="12700">
                      <a:solidFill>
                        <a:srgbClr val="5F76B4"/>
                      </a:solidFill>
                      <a:prstDash val="solid"/>
                    </a:lnR>
                    <a:lnT w="28575">
                      <a:solidFill>
                        <a:srgbClr val="5F76B4"/>
                      </a:solidFill>
                      <a:prstDash val="solid"/>
                    </a:lnT>
                    <a:lnB w="12700">
                      <a:solidFill>
                        <a:srgbClr val="5F76B4"/>
                      </a:solidFill>
                      <a:prstDash val="solid"/>
                    </a:lnB>
                    <a:solidFill>
                      <a:srgbClr val="5F76B4">
                        <a:alpha val="19999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6083" y="693419"/>
            <a:ext cx="4751832" cy="5903976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42238" y="714832"/>
            <a:ext cx="7376159" cy="10007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717800" marR="5080" indent="-2705735">
              <a:lnSpc>
                <a:spcPct val="100000"/>
              </a:lnSpc>
              <a:spcBef>
                <a:spcPts val="105"/>
              </a:spcBef>
            </a:pPr>
            <a:r>
              <a:rPr sz="3200" i="1" dirty="0">
                <a:latin typeface="Trebuchet MS"/>
                <a:cs typeface="Trebuchet MS"/>
              </a:rPr>
              <a:t>Медаль</a:t>
            </a:r>
            <a:r>
              <a:rPr sz="3200" i="1" spc="-40" dirty="0">
                <a:latin typeface="Trebuchet MS"/>
                <a:cs typeface="Trebuchet MS"/>
              </a:rPr>
              <a:t> </a:t>
            </a:r>
            <a:r>
              <a:rPr sz="3200" i="1" dirty="0">
                <a:latin typeface="Trebuchet MS"/>
                <a:cs typeface="Trebuchet MS"/>
              </a:rPr>
              <a:t>«За</a:t>
            </a:r>
            <a:r>
              <a:rPr sz="3200" i="1" spc="-15" dirty="0">
                <a:latin typeface="Trebuchet MS"/>
                <a:cs typeface="Trebuchet MS"/>
              </a:rPr>
              <a:t> </a:t>
            </a:r>
            <a:r>
              <a:rPr sz="3200" i="1" dirty="0">
                <a:latin typeface="Trebuchet MS"/>
                <a:cs typeface="Trebuchet MS"/>
              </a:rPr>
              <a:t>особые</a:t>
            </a:r>
            <a:r>
              <a:rPr sz="3200" i="1" spc="-20" dirty="0">
                <a:latin typeface="Trebuchet MS"/>
                <a:cs typeface="Trebuchet MS"/>
              </a:rPr>
              <a:t> </a:t>
            </a:r>
            <a:r>
              <a:rPr sz="3200" i="1" dirty="0">
                <a:latin typeface="Trebuchet MS"/>
                <a:cs typeface="Trebuchet MS"/>
              </a:rPr>
              <a:t>успехи</a:t>
            </a:r>
            <a:r>
              <a:rPr sz="3200" i="1" spc="-15" dirty="0">
                <a:latin typeface="Trebuchet MS"/>
                <a:cs typeface="Trebuchet MS"/>
              </a:rPr>
              <a:t> </a:t>
            </a:r>
            <a:r>
              <a:rPr sz="3200" i="1" dirty="0">
                <a:latin typeface="Trebuchet MS"/>
                <a:cs typeface="Trebuchet MS"/>
              </a:rPr>
              <a:t>в</a:t>
            </a:r>
            <a:r>
              <a:rPr sz="3200" i="1" spc="-25" dirty="0">
                <a:latin typeface="Trebuchet MS"/>
                <a:cs typeface="Trebuchet MS"/>
              </a:rPr>
              <a:t> </a:t>
            </a:r>
            <a:r>
              <a:rPr sz="3200" i="1" spc="-10" dirty="0">
                <a:latin typeface="Trebuchet MS"/>
                <a:cs typeface="Trebuchet MS"/>
              </a:rPr>
              <a:t>учении» </a:t>
            </a:r>
            <a:r>
              <a:rPr sz="3200" i="1" dirty="0">
                <a:latin typeface="Trebuchet MS"/>
                <a:cs typeface="Trebuchet MS"/>
              </a:rPr>
              <a:t>I</a:t>
            </a:r>
            <a:r>
              <a:rPr sz="3200" i="1" spc="-5" dirty="0">
                <a:latin typeface="Trebuchet MS"/>
                <a:cs typeface="Trebuchet MS"/>
              </a:rPr>
              <a:t> </a:t>
            </a:r>
            <a:r>
              <a:rPr sz="3200" i="1" spc="-10" dirty="0">
                <a:latin typeface="Trebuchet MS"/>
                <a:cs typeface="Trebuchet MS"/>
              </a:rPr>
              <a:t>степени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8540" y="2157222"/>
            <a:ext cx="8022590" cy="3379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298450" algn="l"/>
              </a:tabLst>
            </a:pPr>
            <a:r>
              <a:rPr sz="2000" i="1" dirty="0">
                <a:latin typeface="Georgia"/>
                <a:cs typeface="Georgia"/>
              </a:rPr>
              <a:t>наличие</a:t>
            </a:r>
            <a:r>
              <a:rPr sz="2000" i="1" spc="-45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итоговых</a:t>
            </a:r>
            <a:r>
              <a:rPr sz="2000" i="1" spc="-35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оценок</a:t>
            </a:r>
            <a:r>
              <a:rPr sz="2000" i="1" spc="-4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успеваемости</a:t>
            </a:r>
            <a:r>
              <a:rPr sz="2000" i="1" spc="-65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«отлично»</a:t>
            </a:r>
            <a:r>
              <a:rPr sz="2000" i="1" spc="-45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по</a:t>
            </a:r>
            <a:r>
              <a:rPr sz="2000" i="1" spc="-40" dirty="0">
                <a:latin typeface="Georgia"/>
                <a:cs typeface="Georgia"/>
              </a:rPr>
              <a:t> </a:t>
            </a:r>
            <a:r>
              <a:rPr sz="2000" i="1" spc="-20" dirty="0">
                <a:latin typeface="Georgia"/>
                <a:cs typeface="Georgia"/>
              </a:rPr>
              <a:t>всем</a:t>
            </a:r>
            <a:endParaRPr sz="2000">
              <a:latin typeface="Georgia"/>
              <a:cs typeface="Georgia"/>
            </a:endParaRPr>
          </a:p>
          <a:p>
            <a:pPr marL="299085" marR="5080">
              <a:lnSpc>
                <a:spcPct val="100000"/>
              </a:lnSpc>
            </a:pPr>
            <a:r>
              <a:rPr sz="2000" i="1" dirty="0">
                <a:latin typeface="Georgia"/>
                <a:cs typeface="Georgia"/>
              </a:rPr>
              <a:t>учебным</a:t>
            </a:r>
            <a:r>
              <a:rPr sz="2000" i="1" spc="-55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предметам,</a:t>
            </a:r>
            <a:r>
              <a:rPr sz="2000" i="1" spc="-55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изучавшимся</a:t>
            </a:r>
            <a:r>
              <a:rPr sz="2000" i="1" spc="-6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в</a:t>
            </a:r>
            <a:r>
              <a:rPr sz="2000" i="1" spc="-4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соответствии</a:t>
            </a:r>
            <a:r>
              <a:rPr sz="2000" i="1" spc="-65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с</a:t>
            </a:r>
            <a:r>
              <a:rPr sz="2000" i="1" spc="-40" dirty="0">
                <a:latin typeface="Georgia"/>
                <a:cs typeface="Georgia"/>
              </a:rPr>
              <a:t> </a:t>
            </a:r>
            <a:r>
              <a:rPr sz="2000" i="1" spc="-10" dirty="0">
                <a:latin typeface="Georgia"/>
                <a:cs typeface="Georgia"/>
              </a:rPr>
              <a:t>учебным </a:t>
            </a:r>
            <a:r>
              <a:rPr sz="2000" i="1" dirty="0">
                <a:latin typeface="Georgia"/>
                <a:cs typeface="Georgia"/>
              </a:rPr>
              <a:t>планом,</a:t>
            </a:r>
            <a:r>
              <a:rPr sz="2000" i="1" spc="-5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и</a:t>
            </a:r>
            <a:r>
              <a:rPr sz="2000" i="1" spc="-5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успешного</a:t>
            </a:r>
            <a:r>
              <a:rPr sz="2000" i="1" spc="-2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прохождения</a:t>
            </a:r>
            <a:r>
              <a:rPr sz="2000" i="1" spc="-45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ГИА</a:t>
            </a:r>
            <a:r>
              <a:rPr sz="2000" i="1" spc="-35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(без</a:t>
            </a:r>
            <a:r>
              <a:rPr sz="2000" i="1" spc="-25" dirty="0">
                <a:latin typeface="Georgia"/>
                <a:cs typeface="Georgia"/>
              </a:rPr>
              <a:t> </a:t>
            </a:r>
            <a:r>
              <a:rPr sz="2000" i="1" spc="-10" dirty="0">
                <a:latin typeface="Georgia"/>
                <a:cs typeface="Georgia"/>
              </a:rPr>
              <a:t>учета</a:t>
            </a:r>
            <a:endParaRPr sz="2000">
              <a:latin typeface="Georgia"/>
              <a:cs typeface="Georgia"/>
            </a:endParaRPr>
          </a:p>
          <a:p>
            <a:pPr marL="299085">
              <a:lnSpc>
                <a:spcPct val="100000"/>
              </a:lnSpc>
            </a:pPr>
            <a:r>
              <a:rPr sz="2000" i="1" dirty="0">
                <a:latin typeface="Georgia"/>
                <a:cs typeface="Georgia"/>
              </a:rPr>
              <a:t>результатов,</a:t>
            </a:r>
            <a:r>
              <a:rPr sz="2000" i="1" spc="-5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полученных</a:t>
            </a:r>
            <a:r>
              <a:rPr sz="2000" i="1" spc="-7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при</a:t>
            </a:r>
            <a:r>
              <a:rPr sz="2000" i="1" spc="-3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прохождении</a:t>
            </a:r>
            <a:r>
              <a:rPr sz="2000" i="1" spc="-6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повторно</a:t>
            </a:r>
            <a:r>
              <a:rPr sz="2000" i="1" spc="-65" dirty="0">
                <a:latin typeface="Georgia"/>
                <a:cs typeface="Georgia"/>
              </a:rPr>
              <a:t> </a:t>
            </a:r>
            <a:r>
              <a:rPr sz="2000" i="1" spc="-20" dirty="0">
                <a:latin typeface="Georgia"/>
                <a:cs typeface="Georgia"/>
              </a:rPr>
              <a:t>ГИА)</a:t>
            </a:r>
            <a:endParaRPr sz="20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2000">
              <a:latin typeface="Georgia"/>
              <a:cs typeface="Georgia"/>
            </a:endParaRPr>
          </a:p>
          <a:p>
            <a:pPr marL="297815" marR="530860" indent="-285750" algn="just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sz="2000" i="1" dirty="0">
                <a:latin typeface="Georgia"/>
                <a:cs typeface="Georgia"/>
              </a:rPr>
              <a:t>не</a:t>
            </a:r>
            <a:r>
              <a:rPr sz="2000" i="1" spc="-15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менее</a:t>
            </a:r>
            <a:r>
              <a:rPr sz="2000" i="1" spc="-6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70</a:t>
            </a:r>
            <a:r>
              <a:rPr sz="2000" i="1" spc="-15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баллов</a:t>
            </a:r>
            <a:r>
              <a:rPr sz="2000" i="1" spc="-35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на</a:t>
            </a:r>
            <a:r>
              <a:rPr sz="2000" i="1" spc="-1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ЕГЭ</a:t>
            </a:r>
            <a:r>
              <a:rPr sz="2000" i="1" spc="-1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по</a:t>
            </a:r>
            <a:r>
              <a:rPr sz="2000" i="1" spc="-25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учебному</a:t>
            </a:r>
            <a:r>
              <a:rPr sz="2000" i="1" spc="-3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предмету</a:t>
            </a:r>
            <a:r>
              <a:rPr sz="2000" i="1" spc="-35" dirty="0">
                <a:latin typeface="Georgia"/>
                <a:cs typeface="Georgia"/>
              </a:rPr>
              <a:t> </a:t>
            </a:r>
            <a:r>
              <a:rPr sz="2000" i="1" spc="-10" dirty="0">
                <a:latin typeface="Georgia"/>
                <a:cs typeface="Georgia"/>
              </a:rPr>
              <a:t>«Русский 	</a:t>
            </a:r>
            <a:r>
              <a:rPr sz="2000" i="1" dirty="0">
                <a:latin typeface="Georgia"/>
                <a:cs typeface="Georgia"/>
              </a:rPr>
              <a:t>язык»</a:t>
            </a:r>
            <a:r>
              <a:rPr sz="2000" i="1" spc="-1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и</a:t>
            </a:r>
            <a:r>
              <a:rPr sz="2000" i="1" spc="-1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не</a:t>
            </a:r>
            <a:r>
              <a:rPr sz="2000" i="1" spc="-5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менее</a:t>
            </a:r>
            <a:r>
              <a:rPr sz="2000" i="1" spc="-2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70</a:t>
            </a:r>
            <a:r>
              <a:rPr sz="2000" i="1" spc="-45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баллов</a:t>
            </a:r>
            <a:r>
              <a:rPr sz="2000" i="1" spc="-35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на</a:t>
            </a:r>
            <a:r>
              <a:rPr sz="2000" i="1" spc="-5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ЕГЭ</a:t>
            </a:r>
            <a:r>
              <a:rPr sz="2000" i="1" spc="-1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по</a:t>
            </a:r>
            <a:r>
              <a:rPr sz="2000" i="1" spc="-2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одному</a:t>
            </a:r>
            <a:r>
              <a:rPr sz="2000" i="1" spc="-2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из</a:t>
            </a:r>
            <a:r>
              <a:rPr sz="2000" i="1" spc="-5" dirty="0">
                <a:latin typeface="Georgia"/>
                <a:cs typeface="Georgia"/>
              </a:rPr>
              <a:t> </a:t>
            </a:r>
            <a:r>
              <a:rPr sz="2000" i="1" spc="-10" dirty="0">
                <a:latin typeface="Georgia"/>
                <a:cs typeface="Georgia"/>
              </a:rPr>
              <a:t>сдаваемых 	</a:t>
            </a:r>
            <a:r>
              <a:rPr sz="2000" i="1" dirty="0">
                <a:latin typeface="Georgia"/>
                <a:cs typeface="Georgia"/>
              </a:rPr>
              <a:t>учебных</a:t>
            </a:r>
            <a:r>
              <a:rPr sz="2000" i="1" spc="-35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предметов,</a:t>
            </a:r>
            <a:r>
              <a:rPr sz="2000" i="1" spc="-45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либо</a:t>
            </a:r>
            <a:r>
              <a:rPr sz="2000" i="1" spc="-3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5</a:t>
            </a:r>
            <a:r>
              <a:rPr sz="2000" i="1" spc="-2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баллов</a:t>
            </a:r>
            <a:r>
              <a:rPr sz="2000" i="1" spc="-3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на</a:t>
            </a:r>
            <a:r>
              <a:rPr sz="2000" i="1" spc="-15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ЕГЭ</a:t>
            </a:r>
            <a:r>
              <a:rPr sz="2000" i="1" spc="-2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по</a:t>
            </a:r>
            <a:r>
              <a:rPr sz="2000" i="1" spc="-10" dirty="0">
                <a:latin typeface="Georgia"/>
                <a:cs typeface="Georgia"/>
              </a:rPr>
              <a:t> учебному</a:t>
            </a:r>
            <a:endParaRPr sz="2000">
              <a:latin typeface="Georgia"/>
              <a:cs typeface="Georgia"/>
            </a:endParaRPr>
          </a:p>
          <a:p>
            <a:pPr marL="299085" marR="127635" algn="just">
              <a:lnSpc>
                <a:spcPct val="100000"/>
              </a:lnSpc>
              <a:spcBef>
                <a:spcPts val="5"/>
              </a:spcBef>
            </a:pPr>
            <a:r>
              <a:rPr sz="2000" i="1" dirty="0">
                <a:latin typeface="Georgia"/>
                <a:cs typeface="Georgia"/>
              </a:rPr>
              <a:t>предмету</a:t>
            </a:r>
            <a:r>
              <a:rPr sz="2000" i="1" spc="-6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«Математика»</a:t>
            </a:r>
            <a:r>
              <a:rPr sz="2000" i="1" spc="-45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базового</a:t>
            </a:r>
            <a:r>
              <a:rPr sz="2000" i="1" spc="-75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уровня</a:t>
            </a:r>
            <a:r>
              <a:rPr sz="2000" i="1" spc="-35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(для</a:t>
            </a:r>
            <a:r>
              <a:rPr sz="2000" i="1" spc="-45" dirty="0">
                <a:latin typeface="Georgia"/>
                <a:cs typeface="Georgia"/>
              </a:rPr>
              <a:t> </a:t>
            </a:r>
            <a:r>
              <a:rPr sz="2000" i="1" spc="-10" dirty="0">
                <a:latin typeface="Georgia"/>
                <a:cs typeface="Georgia"/>
              </a:rPr>
              <a:t>выпускников, </a:t>
            </a:r>
            <a:r>
              <a:rPr sz="2000" i="1" dirty="0">
                <a:latin typeface="Georgia"/>
                <a:cs typeface="Georgia"/>
              </a:rPr>
              <a:t>сдающих</a:t>
            </a:r>
            <a:r>
              <a:rPr sz="2000" i="1" spc="-4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только</a:t>
            </a:r>
            <a:r>
              <a:rPr sz="2000" i="1" spc="-35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учебные</a:t>
            </a:r>
            <a:r>
              <a:rPr sz="2000" i="1" spc="-4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предметы</a:t>
            </a:r>
            <a:r>
              <a:rPr sz="2000" i="1" spc="-6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«Русский</a:t>
            </a:r>
            <a:r>
              <a:rPr sz="2000" i="1" spc="-2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язык»</a:t>
            </a:r>
            <a:r>
              <a:rPr sz="2000" i="1" spc="-25" dirty="0">
                <a:latin typeface="Georgia"/>
                <a:cs typeface="Georgia"/>
              </a:rPr>
              <a:t> </a:t>
            </a:r>
            <a:r>
              <a:rPr sz="2000" i="1" spc="-50" dirty="0">
                <a:latin typeface="Georgia"/>
                <a:cs typeface="Georgia"/>
              </a:rPr>
              <a:t>и</a:t>
            </a:r>
            <a:endParaRPr sz="2000">
              <a:latin typeface="Georgia"/>
              <a:cs typeface="Georgia"/>
            </a:endParaRPr>
          </a:p>
          <a:p>
            <a:pPr marL="299085" algn="just">
              <a:lnSpc>
                <a:spcPct val="100000"/>
              </a:lnSpc>
            </a:pPr>
            <a:r>
              <a:rPr sz="2000" i="1" dirty="0">
                <a:latin typeface="Georgia"/>
                <a:cs typeface="Georgia"/>
              </a:rPr>
              <a:t>«Математика»</a:t>
            </a:r>
            <a:r>
              <a:rPr sz="2000" i="1" spc="-65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базового</a:t>
            </a:r>
            <a:r>
              <a:rPr sz="2000" i="1" spc="-50" dirty="0">
                <a:latin typeface="Georgia"/>
                <a:cs typeface="Georgia"/>
              </a:rPr>
              <a:t> </a:t>
            </a:r>
            <a:r>
              <a:rPr sz="2000" i="1" spc="-10" dirty="0">
                <a:latin typeface="Georgia"/>
                <a:cs typeface="Georgia"/>
              </a:rPr>
              <a:t>уровня)</a:t>
            </a:r>
            <a:endParaRPr sz="20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42238" y="714832"/>
            <a:ext cx="7376159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i="1" dirty="0">
                <a:latin typeface="Trebuchet MS"/>
                <a:cs typeface="Trebuchet MS"/>
              </a:rPr>
              <a:t>Медаль</a:t>
            </a:r>
            <a:r>
              <a:rPr sz="3200" i="1" spc="-40" dirty="0">
                <a:latin typeface="Trebuchet MS"/>
                <a:cs typeface="Trebuchet MS"/>
              </a:rPr>
              <a:t> </a:t>
            </a:r>
            <a:r>
              <a:rPr sz="3200" i="1" dirty="0">
                <a:latin typeface="Trebuchet MS"/>
                <a:cs typeface="Trebuchet MS"/>
              </a:rPr>
              <a:t>«За</a:t>
            </a:r>
            <a:r>
              <a:rPr sz="3200" i="1" spc="-15" dirty="0">
                <a:latin typeface="Trebuchet MS"/>
                <a:cs typeface="Trebuchet MS"/>
              </a:rPr>
              <a:t> </a:t>
            </a:r>
            <a:r>
              <a:rPr sz="3200" i="1" dirty="0">
                <a:latin typeface="Trebuchet MS"/>
                <a:cs typeface="Trebuchet MS"/>
              </a:rPr>
              <a:t>особые</a:t>
            </a:r>
            <a:r>
              <a:rPr sz="3200" i="1" spc="-20" dirty="0">
                <a:latin typeface="Trebuchet MS"/>
                <a:cs typeface="Trebuchet MS"/>
              </a:rPr>
              <a:t> </a:t>
            </a:r>
            <a:r>
              <a:rPr sz="3200" i="1" dirty="0">
                <a:latin typeface="Trebuchet MS"/>
                <a:cs typeface="Trebuchet MS"/>
              </a:rPr>
              <a:t>успехи</a:t>
            </a:r>
            <a:r>
              <a:rPr sz="3200" i="1" spc="-15" dirty="0">
                <a:latin typeface="Trebuchet MS"/>
                <a:cs typeface="Trebuchet MS"/>
              </a:rPr>
              <a:t> </a:t>
            </a:r>
            <a:r>
              <a:rPr sz="3200" i="1" dirty="0">
                <a:latin typeface="Trebuchet MS"/>
                <a:cs typeface="Trebuchet MS"/>
              </a:rPr>
              <a:t>в</a:t>
            </a:r>
            <a:r>
              <a:rPr sz="3200" i="1" spc="-25" dirty="0">
                <a:latin typeface="Trebuchet MS"/>
                <a:cs typeface="Trebuchet MS"/>
              </a:rPr>
              <a:t> </a:t>
            </a:r>
            <a:r>
              <a:rPr sz="3200" i="1" spc="-10" dirty="0">
                <a:latin typeface="Trebuchet MS"/>
                <a:cs typeface="Trebuchet MS"/>
              </a:rPr>
              <a:t>учении»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8540" y="1201674"/>
            <a:ext cx="7940675" cy="40303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1280" algn="ctr">
              <a:lnSpc>
                <a:spcPct val="100000"/>
              </a:lnSpc>
              <a:spcBef>
                <a:spcPts val="105"/>
              </a:spcBef>
            </a:pPr>
            <a:r>
              <a:rPr sz="3200" b="1" i="1" dirty="0">
                <a:solidFill>
                  <a:srgbClr val="2E5796"/>
                </a:solidFill>
                <a:latin typeface="Trebuchet MS"/>
                <a:cs typeface="Trebuchet MS"/>
              </a:rPr>
              <a:t>II</a:t>
            </a:r>
            <a:r>
              <a:rPr sz="3200" b="1" i="1" spc="-15" dirty="0">
                <a:solidFill>
                  <a:srgbClr val="2E5796"/>
                </a:solidFill>
                <a:latin typeface="Trebuchet MS"/>
                <a:cs typeface="Trebuchet MS"/>
              </a:rPr>
              <a:t> </a:t>
            </a:r>
            <a:r>
              <a:rPr sz="3200" b="1" i="1" spc="-10" dirty="0">
                <a:solidFill>
                  <a:srgbClr val="2E5796"/>
                </a:solidFill>
                <a:latin typeface="Trebuchet MS"/>
                <a:cs typeface="Trebuchet MS"/>
              </a:rPr>
              <a:t>степени</a:t>
            </a:r>
            <a:endParaRPr sz="3200">
              <a:latin typeface="Trebuchet MS"/>
              <a:cs typeface="Trebuchet MS"/>
            </a:endParaRPr>
          </a:p>
          <a:p>
            <a:pPr marL="297815" marR="5080" indent="-285750">
              <a:lnSpc>
                <a:spcPct val="100000"/>
              </a:lnSpc>
              <a:spcBef>
                <a:spcPts val="3679"/>
              </a:spcBef>
              <a:buFont typeface="Wingdings"/>
              <a:buChar char=""/>
              <a:tabLst>
                <a:tab pos="299085" algn="l"/>
              </a:tabLst>
            </a:pPr>
            <a:r>
              <a:rPr sz="2000" i="1" dirty="0">
                <a:latin typeface="Georgia"/>
                <a:cs typeface="Georgia"/>
              </a:rPr>
              <a:t>наличие</a:t>
            </a:r>
            <a:r>
              <a:rPr sz="2000" i="1" spc="-4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итоговых</a:t>
            </a:r>
            <a:r>
              <a:rPr sz="2000" i="1" spc="-3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оценок</a:t>
            </a:r>
            <a:r>
              <a:rPr sz="2000" i="1" spc="-35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успеваемости</a:t>
            </a:r>
            <a:r>
              <a:rPr sz="2000" i="1" spc="-65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«отлично»</a:t>
            </a:r>
            <a:r>
              <a:rPr sz="2000" i="1" spc="-4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и</a:t>
            </a:r>
            <a:r>
              <a:rPr sz="2000" i="1" spc="-2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не</a:t>
            </a:r>
            <a:r>
              <a:rPr sz="2000" i="1" spc="-30" dirty="0">
                <a:latin typeface="Georgia"/>
                <a:cs typeface="Georgia"/>
              </a:rPr>
              <a:t> </a:t>
            </a:r>
            <a:r>
              <a:rPr sz="2000" i="1" spc="-10" dirty="0">
                <a:latin typeface="Georgia"/>
                <a:cs typeface="Georgia"/>
              </a:rPr>
              <a:t>более 	</a:t>
            </a:r>
            <a:r>
              <a:rPr sz="2000" i="1" dirty="0">
                <a:latin typeface="Georgia"/>
                <a:cs typeface="Georgia"/>
              </a:rPr>
              <a:t>двух</a:t>
            </a:r>
            <a:r>
              <a:rPr sz="2000" i="1" spc="-15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оценок</a:t>
            </a:r>
            <a:r>
              <a:rPr sz="2000" i="1" spc="-35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«хорошо»,</a:t>
            </a:r>
            <a:r>
              <a:rPr sz="2000" i="1" spc="-35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успешно</a:t>
            </a:r>
            <a:r>
              <a:rPr sz="2000" i="1" spc="-35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прошедшим</a:t>
            </a:r>
            <a:r>
              <a:rPr sz="2000" i="1" spc="-6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ГИА</a:t>
            </a:r>
            <a:r>
              <a:rPr sz="2000" i="1" spc="-1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(без</a:t>
            </a:r>
            <a:r>
              <a:rPr sz="2000" i="1" spc="-25" dirty="0">
                <a:latin typeface="Georgia"/>
                <a:cs typeface="Georgia"/>
              </a:rPr>
              <a:t> </a:t>
            </a:r>
            <a:r>
              <a:rPr sz="2000" i="1" spc="-10" dirty="0">
                <a:latin typeface="Georgia"/>
                <a:cs typeface="Georgia"/>
              </a:rPr>
              <a:t>учета</a:t>
            </a:r>
            <a:endParaRPr sz="2000">
              <a:latin typeface="Georgia"/>
              <a:cs typeface="Georgia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sz="2000" i="1" dirty="0">
                <a:latin typeface="Georgia"/>
                <a:cs typeface="Georgia"/>
              </a:rPr>
              <a:t>результатов,</a:t>
            </a:r>
            <a:r>
              <a:rPr sz="2000" i="1" spc="-5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полученных</a:t>
            </a:r>
            <a:r>
              <a:rPr sz="2000" i="1" spc="-7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при</a:t>
            </a:r>
            <a:r>
              <a:rPr sz="2000" i="1" spc="-3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прохождении</a:t>
            </a:r>
            <a:r>
              <a:rPr sz="2000" i="1" spc="-6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повторно</a:t>
            </a:r>
            <a:r>
              <a:rPr sz="2000" i="1" spc="-65" dirty="0">
                <a:latin typeface="Georgia"/>
                <a:cs typeface="Georgia"/>
              </a:rPr>
              <a:t> </a:t>
            </a:r>
            <a:r>
              <a:rPr sz="2000" i="1" spc="-20" dirty="0">
                <a:latin typeface="Georgia"/>
                <a:cs typeface="Georgia"/>
              </a:rPr>
              <a:t>ГИА)</a:t>
            </a:r>
            <a:endParaRPr sz="20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2000">
              <a:latin typeface="Georgia"/>
              <a:cs typeface="Georgia"/>
            </a:endParaRPr>
          </a:p>
          <a:p>
            <a:pPr marL="299085" marR="367665" indent="-287020">
              <a:lnSpc>
                <a:spcPct val="100000"/>
              </a:lnSpc>
              <a:buFont typeface="Wingdings"/>
              <a:buChar char=""/>
              <a:tabLst>
                <a:tab pos="299085" algn="l"/>
                <a:tab pos="361315" algn="l"/>
              </a:tabLst>
            </a:pPr>
            <a:r>
              <a:rPr sz="2000" dirty="0">
                <a:latin typeface="Times New Roman"/>
                <a:cs typeface="Times New Roman"/>
              </a:rPr>
              <a:t>	</a:t>
            </a:r>
            <a:r>
              <a:rPr sz="2000" i="1" dirty="0">
                <a:latin typeface="Georgia"/>
                <a:cs typeface="Georgia"/>
              </a:rPr>
              <a:t>не</a:t>
            </a:r>
            <a:r>
              <a:rPr sz="2000" i="1" spc="-3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менее</a:t>
            </a:r>
            <a:r>
              <a:rPr sz="2000" i="1" spc="-2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60</a:t>
            </a:r>
            <a:r>
              <a:rPr sz="2000" i="1" spc="-3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баллов</a:t>
            </a:r>
            <a:r>
              <a:rPr sz="2000" i="1" spc="-4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на</a:t>
            </a:r>
            <a:r>
              <a:rPr sz="2000" i="1" spc="-5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ЕГЭ</a:t>
            </a:r>
            <a:r>
              <a:rPr sz="2000" i="1" spc="-15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по</a:t>
            </a:r>
            <a:r>
              <a:rPr sz="2000" i="1" spc="-25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учебному</a:t>
            </a:r>
            <a:r>
              <a:rPr sz="2000" i="1" spc="-3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предмету</a:t>
            </a:r>
            <a:r>
              <a:rPr sz="2000" i="1" spc="-30" dirty="0">
                <a:latin typeface="Georgia"/>
                <a:cs typeface="Georgia"/>
              </a:rPr>
              <a:t> </a:t>
            </a:r>
            <a:r>
              <a:rPr sz="2000" i="1" spc="-10" dirty="0">
                <a:latin typeface="Georgia"/>
                <a:cs typeface="Georgia"/>
              </a:rPr>
              <a:t>«Русский </a:t>
            </a:r>
            <a:r>
              <a:rPr sz="2000" i="1" dirty="0">
                <a:latin typeface="Georgia"/>
                <a:cs typeface="Georgia"/>
              </a:rPr>
              <a:t>язык»</a:t>
            </a:r>
            <a:r>
              <a:rPr sz="2000" i="1" spc="-1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и</a:t>
            </a:r>
            <a:r>
              <a:rPr sz="2000" i="1" spc="-1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не</a:t>
            </a:r>
            <a:r>
              <a:rPr sz="2000" i="1" spc="-1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менее</a:t>
            </a:r>
            <a:r>
              <a:rPr sz="2000" i="1" spc="-2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60</a:t>
            </a:r>
            <a:r>
              <a:rPr sz="2000" i="1" spc="-35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баллов</a:t>
            </a:r>
            <a:r>
              <a:rPr sz="2000" i="1" spc="-25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на</a:t>
            </a:r>
            <a:r>
              <a:rPr sz="2000" i="1" spc="-1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ЕГЭ</a:t>
            </a:r>
            <a:r>
              <a:rPr sz="2000" i="1" spc="-1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по</a:t>
            </a:r>
            <a:r>
              <a:rPr sz="2000" i="1" spc="-5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одному</a:t>
            </a:r>
            <a:r>
              <a:rPr sz="2000" i="1" spc="-25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из</a:t>
            </a:r>
            <a:r>
              <a:rPr sz="2000" i="1" spc="-10" dirty="0">
                <a:latin typeface="Georgia"/>
                <a:cs typeface="Georgia"/>
              </a:rPr>
              <a:t> сдаваемых </a:t>
            </a:r>
            <a:r>
              <a:rPr sz="2000" i="1" dirty="0">
                <a:latin typeface="Georgia"/>
                <a:cs typeface="Georgia"/>
              </a:rPr>
              <a:t>учебных</a:t>
            </a:r>
            <a:r>
              <a:rPr sz="2000" i="1" spc="-35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предметов,</a:t>
            </a:r>
            <a:r>
              <a:rPr sz="2000" i="1" spc="-45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либо</a:t>
            </a:r>
            <a:r>
              <a:rPr sz="2000" i="1" spc="-3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5</a:t>
            </a:r>
            <a:r>
              <a:rPr sz="2000" i="1" spc="-2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баллов</a:t>
            </a:r>
            <a:r>
              <a:rPr sz="2000" i="1" spc="-3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на</a:t>
            </a:r>
            <a:r>
              <a:rPr sz="2000" i="1" spc="-15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ЕГЭ</a:t>
            </a:r>
            <a:r>
              <a:rPr sz="2000" i="1" spc="-2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по</a:t>
            </a:r>
            <a:r>
              <a:rPr sz="2000" i="1" spc="-10" dirty="0">
                <a:latin typeface="Georgia"/>
                <a:cs typeface="Georgia"/>
              </a:rPr>
              <a:t> учебному</a:t>
            </a:r>
            <a:endParaRPr sz="2000">
              <a:latin typeface="Georgia"/>
              <a:cs typeface="Georgia"/>
            </a:endParaRPr>
          </a:p>
          <a:p>
            <a:pPr marL="299085" marR="45085">
              <a:lnSpc>
                <a:spcPct val="100000"/>
              </a:lnSpc>
              <a:spcBef>
                <a:spcPts val="5"/>
              </a:spcBef>
            </a:pPr>
            <a:r>
              <a:rPr sz="2000" i="1" dirty="0">
                <a:latin typeface="Georgia"/>
                <a:cs typeface="Georgia"/>
              </a:rPr>
              <a:t>предмету</a:t>
            </a:r>
            <a:r>
              <a:rPr sz="2000" i="1" spc="-6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«Математика»</a:t>
            </a:r>
            <a:r>
              <a:rPr sz="2000" i="1" spc="-45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базового</a:t>
            </a:r>
            <a:r>
              <a:rPr sz="2000" i="1" spc="-75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уровня</a:t>
            </a:r>
            <a:r>
              <a:rPr sz="2000" i="1" spc="-35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(для</a:t>
            </a:r>
            <a:r>
              <a:rPr sz="2000" i="1" spc="-45" dirty="0">
                <a:latin typeface="Georgia"/>
                <a:cs typeface="Georgia"/>
              </a:rPr>
              <a:t> </a:t>
            </a:r>
            <a:r>
              <a:rPr sz="2000" i="1" spc="-10" dirty="0">
                <a:latin typeface="Georgia"/>
                <a:cs typeface="Georgia"/>
              </a:rPr>
              <a:t>выпускников, </a:t>
            </a:r>
            <a:r>
              <a:rPr sz="2000" i="1" dirty="0">
                <a:latin typeface="Georgia"/>
                <a:cs typeface="Georgia"/>
              </a:rPr>
              <a:t>сдающих</a:t>
            </a:r>
            <a:r>
              <a:rPr sz="2000" i="1" spc="-4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только</a:t>
            </a:r>
            <a:r>
              <a:rPr sz="2000" i="1" spc="-35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учебные</a:t>
            </a:r>
            <a:r>
              <a:rPr sz="2000" i="1" spc="-4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предметы</a:t>
            </a:r>
            <a:r>
              <a:rPr sz="2000" i="1" spc="-6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«Русский</a:t>
            </a:r>
            <a:r>
              <a:rPr sz="2000" i="1" spc="-20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язык»</a:t>
            </a:r>
            <a:r>
              <a:rPr sz="2000" i="1" spc="-25" dirty="0">
                <a:latin typeface="Georgia"/>
                <a:cs typeface="Georgia"/>
              </a:rPr>
              <a:t> </a:t>
            </a:r>
            <a:r>
              <a:rPr sz="2000" i="1" spc="-50" dirty="0">
                <a:latin typeface="Georgia"/>
                <a:cs typeface="Georgia"/>
              </a:rPr>
              <a:t>и</a:t>
            </a:r>
            <a:endParaRPr sz="2000">
              <a:latin typeface="Georgia"/>
              <a:cs typeface="Georgia"/>
            </a:endParaRPr>
          </a:p>
          <a:p>
            <a:pPr marL="299085">
              <a:lnSpc>
                <a:spcPct val="100000"/>
              </a:lnSpc>
            </a:pPr>
            <a:r>
              <a:rPr sz="2000" i="1" dirty="0">
                <a:latin typeface="Georgia"/>
                <a:cs typeface="Georgia"/>
              </a:rPr>
              <a:t>«Математика»</a:t>
            </a:r>
            <a:r>
              <a:rPr sz="2000" i="1" spc="-65" dirty="0">
                <a:latin typeface="Georgia"/>
                <a:cs typeface="Georgia"/>
              </a:rPr>
              <a:t> </a:t>
            </a:r>
            <a:r>
              <a:rPr sz="2000" i="1" dirty="0">
                <a:latin typeface="Georgia"/>
                <a:cs typeface="Georgia"/>
              </a:rPr>
              <a:t>базового</a:t>
            </a:r>
            <a:r>
              <a:rPr sz="2000" i="1" spc="-50" dirty="0">
                <a:latin typeface="Georgia"/>
                <a:cs typeface="Georgia"/>
              </a:rPr>
              <a:t> </a:t>
            </a:r>
            <a:r>
              <a:rPr sz="2000" i="1" spc="-10" dirty="0">
                <a:latin typeface="Georgia"/>
                <a:cs typeface="Georgia"/>
              </a:rPr>
              <a:t>уровня)</a:t>
            </a:r>
            <a:endParaRPr sz="200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79676" y="765048"/>
            <a:ext cx="5472683" cy="561594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98929" y="1109294"/>
            <a:ext cx="493268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Заявление</a:t>
            </a:r>
            <a:r>
              <a:rPr spc="-60" dirty="0"/>
              <a:t> </a:t>
            </a:r>
            <a:r>
              <a:rPr dirty="0"/>
              <a:t>на</a:t>
            </a:r>
            <a:r>
              <a:rPr spc="-60" dirty="0"/>
              <a:t> </a:t>
            </a:r>
            <a:r>
              <a:rPr spc="-40" dirty="0"/>
              <a:t>ГИА-</a:t>
            </a:r>
            <a:r>
              <a:rPr spc="-35" dirty="0"/>
              <a:t>11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9948" y="2157729"/>
            <a:ext cx="7936230" cy="35007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49580" algn="just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Times New Roman"/>
                <a:cs typeface="Times New Roman"/>
              </a:rPr>
              <a:t>Подача</a:t>
            </a:r>
            <a:r>
              <a:rPr sz="2800" spc="305" dirty="0">
                <a:latin typeface="Times New Roman"/>
                <a:cs typeface="Times New Roman"/>
              </a:rPr>
              <a:t>   </a:t>
            </a:r>
            <a:r>
              <a:rPr sz="2800" dirty="0">
                <a:latin typeface="Times New Roman"/>
                <a:cs typeface="Times New Roman"/>
              </a:rPr>
              <a:t>заявлений</a:t>
            </a:r>
            <a:r>
              <a:rPr sz="2800" spc="310" dirty="0">
                <a:latin typeface="Times New Roman"/>
                <a:cs typeface="Times New Roman"/>
              </a:rPr>
              <a:t>   </a:t>
            </a:r>
            <a:r>
              <a:rPr sz="2800" dirty="0">
                <a:latin typeface="Times New Roman"/>
                <a:cs typeface="Times New Roman"/>
              </a:rPr>
              <a:t>на</a:t>
            </a:r>
            <a:r>
              <a:rPr sz="2800" spc="300" dirty="0">
                <a:latin typeface="Times New Roman"/>
                <a:cs typeface="Times New Roman"/>
              </a:rPr>
              <a:t>   </a:t>
            </a:r>
            <a:r>
              <a:rPr sz="2800" dirty="0">
                <a:latin typeface="Times New Roman"/>
                <a:cs typeface="Times New Roman"/>
              </a:rPr>
              <a:t>участие</a:t>
            </a:r>
            <a:r>
              <a:rPr sz="2800" spc="300" dirty="0">
                <a:latin typeface="Times New Roman"/>
                <a:cs typeface="Times New Roman"/>
              </a:rPr>
              <a:t>   </a:t>
            </a:r>
            <a:r>
              <a:rPr sz="2800" dirty="0">
                <a:latin typeface="Times New Roman"/>
                <a:cs typeface="Times New Roman"/>
              </a:rPr>
              <a:t>в</a:t>
            </a:r>
            <a:r>
              <a:rPr sz="2800" spc="305" dirty="0">
                <a:latin typeface="Times New Roman"/>
                <a:cs typeface="Times New Roman"/>
              </a:rPr>
              <a:t>   </a:t>
            </a:r>
            <a:r>
              <a:rPr sz="2800" spc="-20" dirty="0">
                <a:latin typeface="Times New Roman"/>
                <a:cs typeface="Times New Roman"/>
              </a:rPr>
              <a:t>ГИА-</a:t>
            </a:r>
            <a:r>
              <a:rPr sz="2800" spc="-25" dirty="0">
                <a:latin typeface="Times New Roman"/>
                <a:cs typeface="Times New Roman"/>
              </a:rPr>
              <a:t>11 </a:t>
            </a:r>
            <a:r>
              <a:rPr sz="2800" dirty="0">
                <a:latin typeface="Times New Roman"/>
                <a:cs typeface="Times New Roman"/>
              </a:rPr>
              <a:t>осуществляется</a:t>
            </a:r>
            <a:r>
              <a:rPr sz="2800" spc="535" dirty="0">
                <a:latin typeface="Times New Roman"/>
                <a:cs typeface="Times New Roman"/>
              </a:rPr>
              <a:t> </a:t>
            </a:r>
            <a:r>
              <a:rPr sz="32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до</a:t>
            </a:r>
            <a:r>
              <a:rPr sz="3200" b="1" i="1" spc="6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b="1" i="1" dirty="0">
                <a:solidFill>
                  <a:srgbClr val="FF0000"/>
                </a:solidFill>
                <a:latin typeface="Times New Roman"/>
                <a:cs typeface="Times New Roman"/>
              </a:rPr>
              <a:t>01.02.2025</a:t>
            </a:r>
            <a:r>
              <a:rPr sz="3200" b="1" i="1" spc="6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включительно. </a:t>
            </a:r>
            <a:r>
              <a:rPr sz="2800" dirty="0">
                <a:latin typeface="Times New Roman"/>
                <a:cs typeface="Times New Roman"/>
              </a:rPr>
              <a:t>При</a:t>
            </a:r>
            <a:r>
              <a:rPr sz="2800" spc="495" dirty="0">
                <a:latin typeface="Times New Roman"/>
                <a:cs typeface="Times New Roman"/>
              </a:rPr>
              <a:t>  </a:t>
            </a:r>
            <a:r>
              <a:rPr sz="2800" dirty="0">
                <a:latin typeface="Times New Roman"/>
                <a:cs typeface="Times New Roman"/>
              </a:rPr>
              <a:t>подаче</a:t>
            </a:r>
            <a:r>
              <a:rPr sz="2800" spc="495" dirty="0">
                <a:latin typeface="Times New Roman"/>
                <a:cs typeface="Times New Roman"/>
              </a:rPr>
              <a:t>  </a:t>
            </a:r>
            <a:r>
              <a:rPr sz="2800" dirty="0">
                <a:latin typeface="Times New Roman"/>
                <a:cs typeface="Times New Roman"/>
              </a:rPr>
              <a:t>заявления</a:t>
            </a:r>
            <a:r>
              <a:rPr sz="2800" spc="495" dirty="0">
                <a:latin typeface="Times New Roman"/>
                <a:cs typeface="Times New Roman"/>
              </a:rPr>
              <a:t>  </a:t>
            </a:r>
            <a:r>
              <a:rPr sz="2800" dirty="0">
                <a:latin typeface="Times New Roman"/>
                <a:cs typeface="Times New Roman"/>
              </a:rPr>
              <a:t>на</a:t>
            </a:r>
            <a:r>
              <a:rPr sz="2800" spc="495" dirty="0">
                <a:latin typeface="Times New Roman"/>
                <a:cs typeface="Times New Roman"/>
              </a:rPr>
              <a:t>  </a:t>
            </a:r>
            <a:r>
              <a:rPr sz="2800" dirty="0">
                <a:latin typeface="Times New Roman"/>
                <a:cs typeface="Times New Roman"/>
              </a:rPr>
              <a:t>участие</a:t>
            </a:r>
            <a:r>
              <a:rPr sz="2800" spc="500" dirty="0">
                <a:latin typeface="Times New Roman"/>
                <a:cs typeface="Times New Roman"/>
              </a:rPr>
              <a:t>  </a:t>
            </a:r>
            <a:r>
              <a:rPr sz="2800" dirty="0">
                <a:latin typeface="Times New Roman"/>
                <a:cs typeface="Times New Roman"/>
              </a:rPr>
              <a:t>в</a:t>
            </a:r>
            <a:r>
              <a:rPr sz="2800" spc="500" dirty="0">
                <a:latin typeface="Times New Roman"/>
                <a:cs typeface="Times New Roman"/>
              </a:rPr>
              <a:t>  </a:t>
            </a:r>
            <a:r>
              <a:rPr sz="2800" spc="-20" dirty="0">
                <a:latin typeface="Times New Roman"/>
                <a:cs typeface="Times New Roman"/>
              </a:rPr>
              <a:t>ГИА-</a:t>
            </a:r>
            <a:r>
              <a:rPr sz="2800" spc="-25" dirty="0">
                <a:latin typeface="Times New Roman"/>
                <a:cs typeface="Times New Roman"/>
              </a:rPr>
              <a:t>11 </a:t>
            </a:r>
            <a:r>
              <a:rPr sz="2800" dirty="0">
                <a:latin typeface="Times New Roman"/>
                <a:cs typeface="Times New Roman"/>
              </a:rPr>
              <a:t>необходимо</a:t>
            </a:r>
            <a:r>
              <a:rPr sz="2800" spc="100" dirty="0">
                <a:latin typeface="Times New Roman"/>
                <a:cs typeface="Times New Roman"/>
              </a:rPr>
              <a:t>  </a:t>
            </a:r>
            <a:r>
              <a:rPr sz="2800" dirty="0">
                <a:latin typeface="Times New Roman"/>
                <a:cs typeface="Times New Roman"/>
              </a:rPr>
              <a:t>указать</a:t>
            </a:r>
            <a:r>
              <a:rPr sz="2800" spc="100" dirty="0">
                <a:latin typeface="Times New Roman"/>
                <a:cs typeface="Times New Roman"/>
              </a:rPr>
              <a:t>  </a:t>
            </a:r>
            <a:r>
              <a:rPr sz="2800" dirty="0">
                <a:latin typeface="Times New Roman"/>
                <a:cs typeface="Times New Roman"/>
              </a:rPr>
              <a:t>два</a:t>
            </a:r>
            <a:r>
              <a:rPr sz="2800" spc="100" dirty="0">
                <a:latin typeface="Times New Roman"/>
                <a:cs typeface="Times New Roman"/>
              </a:rPr>
              <a:t>  </a:t>
            </a:r>
            <a:r>
              <a:rPr sz="2800" dirty="0">
                <a:latin typeface="Times New Roman"/>
                <a:cs typeface="Times New Roman"/>
              </a:rPr>
              <a:t>обязательных</a:t>
            </a:r>
            <a:r>
              <a:rPr sz="2800" spc="110" dirty="0">
                <a:latin typeface="Times New Roman"/>
                <a:cs typeface="Times New Roman"/>
              </a:rPr>
              <a:t>  </a:t>
            </a:r>
            <a:r>
              <a:rPr sz="2800" spc="-10" dirty="0">
                <a:latin typeface="Times New Roman"/>
                <a:cs typeface="Times New Roman"/>
              </a:rPr>
              <a:t>предмета: </a:t>
            </a:r>
            <a:r>
              <a:rPr sz="2800" dirty="0">
                <a:latin typeface="Times New Roman"/>
                <a:cs typeface="Times New Roman"/>
              </a:rPr>
              <a:t>русский</a:t>
            </a:r>
            <a:r>
              <a:rPr sz="2800" spc="330" dirty="0">
                <a:latin typeface="Times New Roman"/>
                <a:cs typeface="Times New Roman"/>
              </a:rPr>
              <a:t>   </a:t>
            </a:r>
            <a:r>
              <a:rPr sz="2800" dirty="0">
                <a:latin typeface="Times New Roman"/>
                <a:cs typeface="Times New Roman"/>
              </a:rPr>
              <a:t>язык</a:t>
            </a:r>
            <a:r>
              <a:rPr sz="2800" spc="340" dirty="0">
                <a:latin typeface="Times New Roman"/>
                <a:cs typeface="Times New Roman"/>
              </a:rPr>
              <a:t>   </a:t>
            </a:r>
            <a:r>
              <a:rPr sz="2800" dirty="0">
                <a:latin typeface="Times New Roman"/>
                <a:cs typeface="Times New Roman"/>
              </a:rPr>
              <a:t>и</a:t>
            </a:r>
            <a:r>
              <a:rPr sz="2800" spc="335" dirty="0">
                <a:latin typeface="Times New Roman"/>
                <a:cs typeface="Times New Roman"/>
              </a:rPr>
              <a:t>   </a:t>
            </a:r>
            <a:r>
              <a:rPr sz="2800" dirty="0">
                <a:latin typeface="Times New Roman"/>
                <a:cs typeface="Times New Roman"/>
              </a:rPr>
              <a:t>математика</a:t>
            </a:r>
            <a:r>
              <a:rPr sz="2800" spc="335" dirty="0">
                <a:latin typeface="Times New Roman"/>
                <a:cs typeface="Times New Roman"/>
              </a:rPr>
              <a:t>   </a:t>
            </a:r>
            <a:r>
              <a:rPr sz="2800" dirty="0">
                <a:latin typeface="Times New Roman"/>
                <a:cs typeface="Times New Roman"/>
              </a:rPr>
              <a:t>(базового</a:t>
            </a:r>
            <a:r>
              <a:rPr sz="2800" spc="340" dirty="0">
                <a:latin typeface="Times New Roman"/>
                <a:cs typeface="Times New Roman"/>
              </a:rPr>
              <a:t>   </a:t>
            </a:r>
            <a:r>
              <a:rPr sz="2800" spc="-25" dirty="0">
                <a:latin typeface="Times New Roman"/>
                <a:cs typeface="Times New Roman"/>
              </a:rPr>
              <a:t>или </a:t>
            </a:r>
            <a:r>
              <a:rPr sz="2800" dirty="0">
                <a:latin typeface="Times New Roman"/>
                <a:cs typeface="Times New Roman"/>
              </a:rPr>
              <a:t>профильного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уровня),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а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также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предметы</a:t>
            </a:r>
            <a:r>
              <a:rPr sz="2800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по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выбору, </a:t>
            </a:r>
            <a:r>
              <a:rPr sz="2800" spc="-20" dirty="0">
                <a:latin typeface="Times New Roman"/>
                <a:cs typeface="Times New Roman"/>
              </a:rPr>
              <a:t>результаты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которых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необходимы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для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поступления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spc="-50" dirty="0">
                <a:latin typeface="Times New Roman"/>
                <a:cs typeface="Times New Roman"/>
              </a:rPr>
              <a:t>в </a:t>
            </a:r>
            <a:r>
              <a:rPr sz="2800" dirty="0">
                <a:latin typeface="Times New Roman"/>
                <a:cs typeface="Times New Roman"/>
              </a:rPr>
              <a:t>высшие</a:t>
            </a:r>
            <a:r>
              <a:rPr sz="2800" spc="-9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учебные</a:t>
            </a:r>
            <a:r>
              <a:rPr sz="2800" spc="-8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заведения.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2437" y="659384"/>
            <a:ext cx="8095615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00" spc="-10" dirty="0"/>
              <a:t>Предварительный</a:t>
            </a:r>
            <a:r>
              <a:rPr sz="3400" spc="-130" dirty="0"/>
              <a:t> </a:t>
            </a:r>
            <a:r>
              <a:rPr sz="3400" dirty="0"/>
              <a:t>выбор</a:t>
            </a:r>
            <a:r>
              <a:rPr sz="3400" spc="-175" dirty="0"/>
              <a:t> </a:t>
            </a:r>
            <a:r>
              <a:rPr sz="3400" spc="-20" dirty="0"/>
              <a:t>предметов</a:t>
            </a:r>
            <a:r>
              <a:rPr sz="3400" spc="-150" dirty="0"/>
              <a:t> </a:t>
            </a:r>
            <a:r>
              <a:rPr sz="3400" spc="-25" dirty="0"/>
              <a:t>ЕГЭ</a:t>
            </a:r>
            <a:endParaRPr sz="34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89191" y="1262380"/>
          <a:ext cx="8065134" cy="54241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76395"/>
                <a:gridCol w="3888739"/>
              </a:tblGrid>
              <a:tr h="39624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Предмет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EC7E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spc="-40" dirty="0">
                          <a:latin typeface="Times New Roman"/>
                          <a:cs typeface="Times New Roman"/>
                        </a:rPr>
                        <a:t>Кол-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во</a:t>
                      </a:r>
                      <a:r>
                        <a:rPr sz="20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latin typeface="Times New Roman"/>
                          <a:cs typeface="Times New Roman"/>
                        </a:rPr>
                        <a:t>человек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EC7E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Математика</a:t>
                      </a:r>
                      <a:r>
                        <a:rPr sz="2000" spc="-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(базовый</a:t>
                      </a:r>
                      <a:r>
                        <a:rPr sz="2000" spc="-1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уровень)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C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b="1" spc="-25" dirty="0">
                          <a:latin typeface="Times New Roman"/>
                          <a:cs typeface="Times New Roman"/>
                        </a:rPr>
                        <a:t>23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CE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Математика</a:t>
                      </a:r>
                      <a:r>
                        <a:rPr sz="2000" spc="-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(профильный</a:t>
                      </a:r>
                      <a:r>
                        <a:rPr sz="2000" spc="-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уровень)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C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b="1" spc="-25" dirty="0">
                          <a:latin typeface="Times New Roman"/>
                          <a:cs typeface="Times New Roman"/>
                        </a:rPr>
                        <a:t>19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CE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История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C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b="1" spc="-50" dirty="0">
                          <a:latin typeface="Times New Roman"/>
                          <a:cs typeface="Times New Roman"/>
                        </a:rPr>
                        <a:t>7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CE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Обществознание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C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b="1" spc="-25" dirty="0">
                          <a:latin typeface="Times New Roman"/>
                          <a:cs typeface="Times New Roman"/>
                        </a:rPr>
                        <a:t>33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CEF"/>
                    </a:solidFill>
                  </a:tcPr>
                </a:tc>
              </a:tr>
              <a:tr h="45656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Физика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C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b="1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CE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Химия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C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4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CE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Биология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C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sz="2400" b="1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61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CE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Информатика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C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sz="2400" b="1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61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CE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Английский</a:t>
                      </a:r>
                      <a:r>
                        <a:rPr sz="2000" spc="-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20" dirty="0">
                          <a:latin typeface="Times New Roman"/>
                          <a:cs typeface="Times New Roman"/>
                        </a:rPr>
                        <a:t>язык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C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sz="2400" b="1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61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CEF"/>
                    </a:solidFill>
                  </a:tcPr>
                </a:tc>
              </a:tr>
              <a:tr h="45656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Литература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C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4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CE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География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C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4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CE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42313" y="790702"/>
            <a:ext cx="582104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Диагностические</a:t>
            </a:r>
            <a:r>
              <a:rPr spc="-5" dirty="0"/>
              <a:t> </a:t>
            </a:r>
            <a:r>
              <a:rPr spc="-10" dirty="0"/>
              <a:t>работы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89191" y="1766442"/>
          <a:ext cx="8352790" cy="44030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1845"/>
                <a:gridCol w="2232025"/>
                <a:gridCol w="3600450"/>
                <a:gridCol w="1728470"/>
              </a:tblGrid>
              <a:tr h="831850">
                <a:tc>
                  <a:txBody>
                    <a:bodyPr/>
                    <a:lstStyle/>
                    <a:p>
                      <a:pPr marL="8890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Класс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b="1" spc="-20" dirty="0">
                          <a:latin typeface="Times New Roman"/>
                          <a:cs typeface="Times New Roman"/>
                        </a:rPr>
                        <a:t>Дата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Предмет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2160"/>
                        </a:lnSpc>
                      </a:pP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Время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проведения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</a:tr>
              <a:tr h="842010"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625"/>
                        </a:spcBef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  <a:p>
                      <a:pPr marL="137795" marR="132715">
                        <a:lnSpc>
                          <a:spcPct val="130800"/>
                        </a:lnSpc>
                      </a:pPr>
                      <a:r>
                        <a:rPr sz="2800" b="1" spc="-65" dirty="0">
                          <a:latin typeface="Times New Roman"/>
                          <a:cs typeface="Times New Roman"/>
                        </a:rPr>
                        <a:t>11а 11б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 marL="438150" marR="431165">
                        <a:lnSpc>
                          <a:spcPct val="106700"/>
                        </a:lnSpc>
                        <a:spcBef>
                          <a:spcPts val="65"/>
                        </a:spcBef>
                      </a:pPr>
                      <a:r>
                        <a:rPr sz="2400" b="1" dirty="0">
                          <a:latin typeface="Times New Roman"/>
                          <a:cs typeface="Times New Roman"/>
                        </a:rPr>
                        <a:t>12 </a:t>
                      </a:r>
                      <a:r>
                        <a:rPr sz="2400" b="1" spc="-25" dirty="0">
                          <a:latin typeface="Times New Roman"/>
                          <a:cs typeface="Times New Roman"/>
                        </a:rPr>
                        <a:t>ноября (вторник)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82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9E6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Русский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язык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9E6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урок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9E6D2"/>
                    </a:solidFill>
                  </a:tcPr>
                </a:tc>
              </a:tr>
              <a:tr h="522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481330" marR="431165" indent="-43180">
                        <a:lnSpc>
                          <a:spcPct val="106700"/>
                        </a:lnSpc>
                        <a:spcBef>
                          <a:spcPts val="869"/>
                        </a:spcBef>
                      </a:pPr>
                      <a:r>
                        <a:rPr sz="2400" b="1" dirty="0">
                          <a:latin typeface="Times New Roman"/>
                          <a:cs typeface="Times New Roman"/>
                        </a:rPr>
                        <a:t>14 </a:t>
                      </a:r>
                      <a:r>
                        <a:rPr sz="2400" b="1" spc="-25" dirty="0">
                          <a:latin typeface="Times New Roman"/>
                          <a:cs typeface="Times New Roman"/>
                        </a:rPr>
                        <a:t>ноября </a:t>
                      </a:r>
                      <a:r>
                        <a:rPr sz="2400" b="1" spc="-10" dirty="0">
                          <a:latin typeface="Times New Roman"/>
                          <a:cs typeface="Times New Roman"/>
                        </a:rPr>
                        <a:t>(четверг)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11048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Математика</a:t>
                      </a:r>
                      <a:r>
                        <a:rPr sz="1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(базовый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уровень)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162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spc="4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урок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162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</a:tr>
              <a:tr h="522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048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Математика</a:t>
                      </a:r>
                      <a:r>
                        <a:rPr sz="18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(профильный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уровень)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162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spc="4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урок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162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</a:tr>
              <a:tr h="8420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 marL="438150" marR="431165">
                        <a:lnSpc>
                          <a:spcPct val="106700"/>
                        </a:lnSpc>
                        <a:spcBef>
                          <a:spcPts val="70"/>
                        </a:spcBef>
                      </a:pPr>
                      <a:r>
                        <a:rPr sz="2400" b="1" dirty="0">
                          <a:latin typeface="Times New Roman"/>
                          <a:cs typeface="Times New Roman"/>
                        </a:rPr>
                        <a:t>19 </a:t>
                      </a:r>
                      <a:r>
                        <a:rPr sz="2400" b="1" spc="-25" dirty="0">
                          <a:latin typeface="Times New Roman"/>
                          <a:cs typeface="Times New Roman"/>
                        </a:rPr>
                        <a:t>ноября (вторник)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88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9E6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Предметы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выбору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9E6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урок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9E6D2"/>
                    </a:solidFill>
                  </a:tcPr>
                </a:tc>
              </a:tr>
              <a:tr h="8420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 marL="481330" marR="431165" indent="-43180">
                        <a:lnSpc>
                          <a:spcPct val="106700"/>
                        </a:lnSpc>
                        <a:spcBef>
                          <a:spcPts val="70"/>
                        </a:spcBef>
                      </a:pPr>
                      <a:r>
                        <a:rPr sz="2400" b="1" dirty="0">
                          <a:latin typeface="Times New Roman"/>
                          <a:cs typeface="Times New Roman"/>
                        </a:rPr>
                        <a:t>21 </a:t>
                      </a:r>
                      <a:r>
                        <a:rPr sz="2400" b="1" spc="-25" dirty="0">
                          <a:latin typeface="Times New Roman"/>
                          <a:cs typeface="Times New Roman"/>
                        </a:rPr>
                        <a:t>ноября </a:t>
                      </a:r>
                      <a:r>
                        <a:rPr sz="2400" b="1" spc="-10" dirty="0">
                          <a:latin typeface="Times New Roman"/>
                          <a:cs typeface="Times New Roman"/>
                        </a:rPr>
                        <a:t>(четверг)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88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Предметы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выбору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урок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61642" y="865454"/>
            <a:ext cx="624078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91310" marR="5080" indent="-1579245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Информационные</a:t>
            </a:r>
            <a:r>
              <a:rPr sz="3600" spc="-80" dirty="0"/>
              <a:t> </a:t>
            </a:r>
            <a:r>
              <a:rPr sz="3600" dirty="0"/>
              <a:t>ресурсы</a:t>
            </a:r>
            <a:r>
              <a:rPr sz="3600" spc="-75" dirty="0"/>
              <a:t> </a:t>
            </a:r>
            <a:r>
              <a:rPr sz="3600" spc="-25" dirty="0"/>
              <a:t>по </a:t>
            </a:r>
            <a:r>
              <a:rPr sz="3600" dirty="0"/>
              <a:t>вопросам</a:t>
            </a:r>
            <a:r>
              <a:rPr sz="3600" spc="-110" dirty="0"/>
              <a:t> </a:t>
            </a:r>
            <a:r>
              <a:rPr sz="3600" spc="-25" dirty="0"/>
              <a:t>ГИА</a:t>
            </a:r>
            <a:endParaRPr sz="36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50850" y="2243201"/>
          <a:ext cx="8434705" cy="3815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06645"/>
                <a:gridCol w="3528060"/>
              </a:tblGrid>
              <a:tr h="3702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spc="-10" dirty="0">
                          <a:latin typeface="Georgia"/>
                          <a:cs typeface="Georgia"/>
                        </a:rPr>
                        <a:t>Рособрнадзор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FE3EF"/>
                    </a:solidFill>
                  </a:tcPr>
                </a:tc>
                <a:tc>
                  <a:txBody>
                    <a:bodyPr/>
                    <a:lstStyle/>
                    <a:p>
                      <a:pPr marL="22161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u="sng" spc="-10" dirty="0">
                          <a:solidFill>
                            <a:srgbClr val="3399FF"/>
                          </a:solidFill>
                          <a:uFill>
                            <a:solidFill>
                              <a:srgbClr val="3399FF"/>
                            </a:solidFill>
                          </a:uFill>
                          <a:latin typeface="Georgia"/>
                          <a:cs typeface="Georgia"/>
                          <a:hlinkClick r:id="rId2"/>
                        </a:rPr>
                        <a:t>http://obrnadzor.gov.ru</a:t>
                      </a:r>
                      <a:r>
                        <a:rPr sz="1800" b="1" spc="-10" dirty="0">
                          <a:latin typeface="Georgia"/>
                          <a:cs typeface="Georgia"/>
                        </a:rPr>
                        <a:t>/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FE3EF"/>
                    </a:solidFill>
                  </a:tcPr>
                </a:tc>
              </a:tr>
              <a:tr h="611505">
                <a:tc>
                  <a:txBody>
                    <a:bodyPr/>
                    <a:lstStyle/>
                    <a:p>
                      <a:pPr marL="1748789" marR="348615" indent="-139509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800" b="1" dirty="0">
                          <a:latin typeface="Georgia"/>
                          <a:cs typeface="Georgia"/>
                        </a:rPr>
                        <a:t>Официальный</a:t>
                      </a:r>
                      <a:r>
                        <a:rPr sz="1800" b="1" spc="-5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b="1" spc="-10" dirty="0">
                          <a:latin typeface="Georgia"/>
                          <a:cs typeface="Georgia"/>
                        </a:rPr>
                        <a:t>информационный </a:t>
                      </a:r>
                      <a:r>
                        <a:rPr sz="1800" b="1" dirty="0">
                          <a:latin typeface="Georgia"/>
                          <a:cs typeface="Georgia"/>
                        </a:rPr>
                        <a:t>портал</a:t>
                      </a:r>
                      <a:r>
                        <a:rPr sz="1800" b="1" spc="-5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b="1" spc="-25" dirty="0">
                          <a:latin typeface="Georgia"/>
                          <a:cs typeface="Georgia"/>
                        </a:rPr>
                        <a:t>ЕГЭ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FE3EF"/>
                    </a:solidFill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800" b="1" u="sng" spc="-10" dirty="0">
                          <a:solidFill>
                            <a:srgbClr val="3399FF"/>
                          </a:solidFill>
                          <a:uFill>
                            <a:solidFill>
                              <a:srgbClr val="3399FF"/>
                            </a:solidFill>
                          </a:uFill>
                          <a:latin typeface="Georgia"/>
                          <a:cs typeface="Georgia"/>
                          <a:hlinkClick r:id="rId3"/>
                        </a:rPr>
                        <a:t>https://checkege.rustest.ru/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FE3E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dirty="0">
                          <a:latin typeface="Georgia"/>
                          <a:cs typeface="Georgia"/>
                        </a:rPr>
                        <a:t>Федеральный</a:t>
                      </a:r>
                      <a:r>
                        <a:rPr sz="1800" b="1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b="1" spc="-10" dirty="0">
                          <a:latin typeface="Georgia"/>
                          <a:cs typeface="Georgia"/>
                        </a:rPr>
                        <a:t>институт</a:t>
                      </a:r>
                      <a:endParaRPr sz="1800">
                        <a:latin typeface="Georgia"/>
                        <a:cs typeface="Georgia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spc="-10" dirty="0">
                          <a:latin typeface="Georgia"/>
                          <a:cs typeface="Georgia"/>
                        </a:rPr>
                        <a:t>педагогических</a:t>
                      </a:r>
                      <a:r>
                        <a:rPr sz="1800" b="1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b="1" dirty="0">
                          <a:latin typeface="Georgia"/>
                          <a:cs typeface="Georgia"/>
                        </a:rPr>
                        <a:t>измерений</a:t>
                      </a:r>
                      <a:r>
                        <a:rPr sz="1800" b="1" spc="-5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b="1" spc="-10" dirty="0">
                          <a:latin typeface="Georgia"/>
                          <a:cs typeface="Georgia"/>
                        </a:rPr>
                        <a:t>(ФИПИ)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 marL="579755">
                        <a:lnSpc>
                          <a:spcPct val="100000"/>
                        </a:lnSpc>
                        <a:spcBef>
                          <a:spcPts val="1385"/>
                        </a:spcBef>
                      </a:pPr>
                      <a:r>
                        <a:rPr sz="1800" b="1" u="sng" spc="-10" dirty="0">
                          <a:solidFill>
                            <a:srgbClr val="3399FF"/>
                          </a:solidFill>
                          <a:uFill>
                            <a:solidFill>
                              <a:srgbClr val="3399FF"/>
                            </a:solidFill>
                          </a:uFill>
                          <a:latin typeface="Georgia"/>
                          <a:cs typeface="Georgia"/>
                          <a:hlinkClick r:id="rId4"/>
                        </a:rPr>
                        <a:t>http://www.fipi.ru/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175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2065655" marR="304165" indent="-1751964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dirty="0">
                          <a:latin typeface="Georgia"/>
                          <a:cs typeface="Georgia"/>
                        </a:rPr>
                        <a:t>Федеральный</a:t>
                      </a:r>
                      <a:r>
                        <a:rPr sz="1800" b="1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b="1" dirty="0">
                          <a:latin typeface="Georgia"/>
                          <a:cs typeface="Georgia"/>
                        </a:rPr>
                        <a:t>центр</a:t>
                      </a:r>
                      <a:r>
                        <a:rPr sz="1800" b="1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b="1" spc="-10" dirty="0">
                          <a:latin typeface="Georgia"/>
                          <a:cs typeface="Georgia"/>
                        </a:rPr>
                        <a:t>тестирования (ФЦТ)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  <a:tc>
                  <a:txBody>
                    <a:bodyPr/>
                    <a:lstStyle/>
                    <a:p>
                      <a:pPr marR="42545" algn="ctr">
                        <a:lnSpc>
                          <a:spcPct val="100000"/>
                        </a:lnSpc>
                        <a:spcBef>
                          <a:spcPts val="1385"/>
                        </a:spcBef>
                      </a:pPr>
                      <a:r>
                        <a:rPr sz="1800" b="1" u="sng" spc="-10" dirty="0">
                          <a:solidFill>
                            <a:srgbClr val="3399FF"/>
                          </a:solidFill>
                          <a:uFill>
                            <a:solidFill>
                              <a:srgbClr val="3399FF"/>
                            </a:solidFill>
                          </a:uFill>
                          <a:latin typeface="Georgia"/>
                          <a:cs typeface="Georgia"/>
                          <a:hlinkClick r:id="rId5"/>
                        </a:rPr>
                        <a:t>http://www.rustest.ru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175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</a:tr>
              <a:tr h="9137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85"/>
                        </a:spcBef>
                      </a:pPr>
                      <a:r>
                        <a:rPr sz="1800" b="1" spc="-10" dirty="0">
                          <a:latin typeface="Georgia"/>
                          <a:cs typeface="Georgia"/>
                        </a:rPr>
                        <a:t>Министерство</a:t>
                      </a:r>
                      <a:r>
                        <a:rPr sz="1800" b="1" spc="-5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b="1" dirty="0">
                          <a:latin typeface="Georgia"/>
                          <a:cs typeface="Georgia"/>
                        </a:rPr>
                        <a:t>образования</a:t>
                      </a:r>
                      <a:r>
                        <a:rPr sz="1800" b="1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b="1">
                          <a:latin typeface="Georgia"/>
                          <a:cs typeface="Georgia"/>
                        </a:rPr>
                        <a:t>и</a:t>
                      </a:r>
                      <a:r>
                        <a:rPr sz="1800" b="1" spc="-35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b="1" spc="-10" smtClean="0">
                          <a:latin typeface="Georgia"/>
                          <a:cs typeface="Georgia"/>
                        </a:rPr>
                        <a:t>науки</a:t>
                      </a:r>
                      <a:r>
                        <a:rPr lang="ru-RU" sz="1800" b="1" spc="-10" dirty="0" smtClean="0">
                          <a:latin typeface="Georgia"/>
                          <a:cs typeface="Georgia"/>
                        </a:rPr>
                        <a:t/>
                      </a:r>
                      <a:br>
                        <a:rPr lang="ru-RU" sz="1800" b="1" spc="-10" dirty="0" smtClean="0">
                          <a:latin typeface="Georgia"/>
                          <a:cs typeface="Georgia"/>
                        </a:rPr>
                      </a:br>
                      <a:r>
                        <a:rPr lang="ru-RU" sz="1800" b="1" spc="-10" dirty="0" smtClean="0">
                          <a:latin typeface="Georgia"/>
                          <a:cs typeface="Georgia"/>
                        </a:rPr>
                        <a:t>регион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175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  <a:tc>
                  <a:txBody>
                    <a:bodyPr/>
                    <a:lstStyle/>
                    <a:p>
                      <a:pPr marL="531495" marR="522605" indent="-63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BF1"/>
                    </a:solidFill>
                  </a:tcPr>
                </a:tc>
              </a:tr>
              <a:tr h="639445">
                <a:tc>
                  <a:txBody>
                    <a:bodyPr/>
                    <a:lstStyle/>
                    <a:p>
                      <a:pPr marL="1657350" marR="256540" indent="-139636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lang="ru-RU" sz="1800" b="1" spc="-10" dirty="0" smtClean="0">
                          <a:latin typeface="Georgia"/>
                          <a:cs typeface="Georgia"/>
                        </a:rPr>
                        <a:t>Институт</a:t>
                      </a:r>
                      <a:r>
                        <a:rPr lang="ru-RU" sz="1800" b="1" spc="-10" baseline="0" dirty="0" smtClean="0">
                          <a:latin typeface="Georgia"/>
                          <a:cs typeface="Georgia"/>
                        </a:rPr>
                        <a:t> </a:t>
                      </a:r>
                      <a:r>
                        <a:rPr sz="1800" b="1" spc="-10" smtClean="0">
                          <a:latin typeface="Georgia"/>
                          <a:cs typeface="Georgia"/>
                        </a:rPr>
                        <a:t>развития </a:t>
                      </a:r>
                      <a:r>
                        <a:rPr sz="1800" b="1" spc="-10" dirty="0">
                          <a:latin typeface="Georgia"/>
                          <a:cs typeface="Georgia"/>
                        </a:rPr>
                        <a:t>образования</a:t>
                      </a: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  <a:tc>
                  <a:txBody>
                    <a:bodyPr/>
                    <a:lstStyle/>
                    <a:p>
                      <a:pPr marL="22669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endParaRPr sz="1800">
                        <a:latin typeface="Georgia"/>
                        <a:cs typeface="Georgia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5E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81506" y="1345133"/>
            <a:ext cx="67837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0" spc="-10" dirty="0">
                <a:latin typeface="Trebuchet MS"/>
                <a:cs typeface="Trebuchet MS"/>
              </a:rPr>
              <a:t>https://vk.com/rosobrnadzor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69948" y="2249423"/>
            <a:ext cx="5404104" cy="432511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</TotalTime>
  <Words>1904</Words>
  <Application>Microsoft Office PowerPoint</Application>
  <PresentationFormat>Экран (4:3)</PresentationFormat>
  <Paragraphs>360</Paragraphs>
  <Slides>47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48" baseType="lpstr">
      <vt:lpstr>Office Theme</vt:lpstr>
      <vt:lpstr>Слайд 1</vt:lpstr>
      <vt:lpstr>Нормативные правовые документы, регламентирующие проведение ГИА</vt:lpstr>
      <vt:lpstr>Порядок проведения ГИА в 2025 году</vt:lpstr>
      <vt:lpstr>Предметы</vt:lpstr>
      <vt:lpstr>Слайд 5</vt:lpstr>
      <vt:lpstr>Уровень ЕГЭ по</vt:lpstr>
      <vt:lpstr>Особенности организации ГИА для учащихся с ОВЗ, инвалидов, детей-инвалидов</vt:lpstr>
      <vt:lpstr>Наличие справки, подтверждающей инвалидность (для детей-инвалидов и инвалидов) или копии заключения ПМПК о создании условий при проведении ГИА (для участников с ОВЗ) обеспечивает участнику ГИА-11:</vt:lpstr>
      <vt:lpstr>Слайд 9</vt:lpstr>
      <vt:lpstr>Допуск к ГИА</vt:lpstr>
      <vt:lpstr>ИТОГОВОЕ СОЧИНЕНИЕ (ИЗЛОЖЕНИЕ)</vt:lpstr>
      <vt:lpstr>Слайд 12</vt:lpstr>
      <vt:lpstr>Получение аттестата</vt:lpstr>
      <vt:lpstr>ИТОГОВЫЕ ОЦЕНКИ</vt:lpstr>
      <vt:lpstr>Получение аттестата</vt:lpstr>
      <vt:lpstr>Продолжительность проведения ЕГЭ в 2025 году</vt:lpstr>
      <vt:lpstr>Дополнительные материалы, разрешенные для использования на экзамене</vt:lpstr>
      <vt:lpstr>Слайд 18</vt:lpstr>
      <vt:lpstr>Слайд 19</vt:lpstr>
      <vt:lpstr>ЕГЭ по информатике</vt:lpstr>
      <vt:lpstr>Сроки проведения ГИА</vt:lpstr>
      <vt:lpstr>Опубликованы проекты расписания ЕГЭ, ОГЭ и ГВЭ на 2025 год</vt:lpstr>
      <vt:lpstr>Когда проверят работы</vt:lpstr>
      <vt:lpstr>Когда проверят работы</vt:lpstr>
      <vt:lpstr>Когда опубликуют результаты</vt:lpstr>
      <vt:lpstr>Порядок проведения ГИА</vt:lpstr>
      <vt:lpstr>Слайд 27</vt:lpstr>
      <vt:lpstr>Слайд 28</vt:lpstr>
      <vt:lpstr>Слайд 29</vt:lpstr>
      <vt:lpstr>Повторная сдача ГИА</vt:lpstr>
      <vt:lpstr>Повторная сдача ГИА</vt:lpstr>
      <vt:lpstr>Слайд 32</vt:lpstr>
      <vt:lpstr>97.1. Участники ГИА вправе в дополнительные</vt:lpstr>
      <vt:lpstr>Слайд 34</vt:lpstr>
      <vt:lpstr>Слайд 35</vt:lpstr>
      <vt:lpstr>Слайд 36</vt:lpstr>
      <vt:lpstr>Срок действия результатов ЕГЭ</vt:lpstr>
      <vt:lpstr>Минимальное количество баллов для получения аттестата (2025)</vt:lpstr>
      <vt:lpstr>Слайд 39</vt:lpstr>
      <vt:lpstr>Медаль «За особые успехи в учении» I степени</vt:lpstr>
      <vt:lpstr>Медаль «За особые успехи в учении»</vt:lpstr>
      <vt:lpstr>Слайд 42</vt:lpstr>
      <vt:lpstr>Заявление на ГИА-11</vt:lpstr>
      <vt:lpstr>Предварительный выбор предметов ЕГЭ</vt:lpstr>
      <vt:lpstr>Диагностические работы</vt:lpstr>
      <vt:lpstr>Информационные ресурсы по вопросам ГИА</vt:lpstr>
      <vt:lpstr>https://vk.com/rosobrnadzor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Государственная итоговая аттестация по образовательным программам среднего общего образования в 2023 году</dc:title>
  <dc:creator>1</dc:creator>
  <cp:lastModifiedBy>1</cp:lastModifiedBy>
  <cp:revision>1</cp:revision>
  <dcterms:created xsi:type="dcterms:W3CDTF">2025-01-17T06:30:34Z</dcterms:created>
  <dcterms:modified xsi:type="dcterms:W3CDTF">2025-01-17T08:28:23Z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2024-11-25T00:00:00Z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2025-01-17T00:00:00Z</vt:filetime>
  </property>
  <property fmtid="{D5CDD505-2E9C-101B-9397-08002B2CF9AE}" pid="5" name="Producer">
    <vt:lpwstr>Microsoft® PowerPoint® 2016</vt:lpwstr>
  </property>
</Properties>
</file>