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0895" y="25400"/>
            <a:ext cx="9897745" cy="5448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001F5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0227" y="1057783"/>
            <a:ext cx="10835005" cy="276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 u="sng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474481&amp;date=24.02.2025&amp;dst=104599&amp;field=134" TargetMode="External"/><Relationship Id="rId2" Type="http://schemas.openxmlformats.org/officeDocument/2006/relationships/hyperlink" Target="https://login.consultant.ru/link/?req=doc&amp;base=LAW&amp;n=474481&amp;date=24.02.2025&amp;dst=101357&amp;field=134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vkvideo.ru/video-8534_456241298" TargetMode="External"/><Relationship Id="rId2" Type="http://schemas.openxmlformats.org/officeDocument/2006/relationships/hyperlink" Target="https://vkvideo.ru/video-215962627_456240168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xfrm>
            <a:off x="838200" y="1676400"/>
            <a:ext cx="10697032" cy="3169201"/>
          </a:xfrm>
          <a:prstGeom prst="rect">
            <a:avLst/>
          </a:prstGeom>
        </p:spPr>
        <p:txBody>
          <a:bodyPr vert="horz" wrap="square" lIns="0" tIns="674751" rIns="0" bIns="0" rtlCol="0">
            <a:spAutoFit/>
          </a:bodyPr>
          <a:lstStyle/>
          <a:p>
            <a:pPr marL="23495" marR="5080" indent="2540" algn="ctr">
              <a:lnSpc>
                <a:spcPct val="100000"/>
              </a:lnSpc>
              <a:spcBef>
                <a:spcPts val="105"/>
              </a:spcBef>
            </a:pPr>
            <a:r>
              <a:rPr lang="ru-RU"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МЕТОДИЧЕСКИЕ</a:t>
            </a:r>
            <a:r>
              <a:rPr lang="ru-RU" sz="3200" b="0" u="none" spc="-9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lang="ru-RU"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РАЗЪЯСНЕНИЯ</a:t>
            </a:r>
          </a:p>
          <a:p>
            <a:pPr marL="23495" marR="5080" indent="2540" algn="ctr">
              <a:lnSpc>
                <a:spcPct val="100000"/>
              </a:lnSpc>
              <a:spcBef>
                <a:spcPts val="105"/>
              </a:spcBef>
            </a:pPr>
            <a:endParaRPr lang="ru-RU" sz="3200" b="0" u="none" spc="-85" dirty="0">
              <a:solidFill>
                <a:srgbClr val="001F5F"/>
              </a:solidFill>
            </a:endParaRPr>
          </a:p>
          <a:p>
            <a:pPr marL="23495" marR="5080" indent="2540" algn="ctr">
              <a:lnSpc>
                <a:spcPct val="100000"/>
              </a:lnSpc>
              <a:spcBef>
                <a:spcPts val="105"/>
              </a:spcBef>
            </a:pPr>
            <a:r>
              <a:rPr sz="3200" b="0" u="none" dirty="0" err="1">
                <a:solidFill>
                  <a:srgbClr val="001F5F"/>
                </a:solidFill>
                <a:latin typeface="Times New Roman"/>
                <a:cs typeface="Times New Roman"/>
              </a:rPr>
              <a:t>по</a:t>
            </a:r>
            <a:r>
              <a:rPr sz="3200" b="0" u="none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внедрению</a:t>
            </a:r>
            <a:r>
              <a:rPr sz="3200" b="0" u="none" spc="-10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spc="-10" dirty="0">
                <a:solidFill>
                  <a:srgbClr val="001F5F"/>
                </a:solidFill>
                <a:latin typeface="Times New Roman"/>
                <a:cs typeface="Times New Roman"/>
              </a:rPr>
              <a:t>изменений,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внесенных</a:t>
            </a:r>
            <a:r>
              <a:rPr sz="3200" b="0" u="none" spc="-2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в</a:t>
            </a:r>
            <a:r>
              <a:rPr sz="3200" b="0" u="none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федеральные</a:t>
            </a:r>
            <a:r>
              <a:rPr sz="3200" b="0" u="none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основные</a:t>
            </a:r>
            <a:r>
              <a:rPr sz="3200" b="0" u="none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spc="-10" dirty="0">
                <a:solidFill>
                  <a:srgbClr val="001F5F"/>
                </a:solidFill>
                <a:latin typeface="Times New Roman"/>
                <a:cs typeface="Times New Roman"/>
              </a:rPr>
              <a:t>общеобразовательные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программы</a:t>
            </a:r>
            <a:r>
              <a:rPr sz="3200" b="0" u="none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приказом</a:t>
            </a:r>
            <a:r>
              <a:rPr sz="3200" b="0" u="none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Минпросвещения</a:t>
            </a:r>
            <a:r>
              <a:rPr sz="3200" b="0" u="none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 err="1">
                <a:solidFill>
                  <a:srgbClr val="001F5F"/>
                </a:solidFill>
                <a:latin typeface="Times New Roman"/>
                <a:cs typeface="Times New Roman"/>
              </a:rPr>
              <a:t>России</a:t>
            </a:r>
            <a:r>
              <a:rPr sz="3200" b="0" u="none" spc="-5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№704</a:t>
            </a:r>
            <a:r>
              <a:rPr sz="3200" b="0" u="none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от</a:t>
            </a:r>
            <a:r>
              <a:rPr sz="3200" b="0" u="none" spc="-50" dirty="0">
                <a:solidFill>
                  <a:srgbClr val="001F5F"/>
                </a:solidFill>
                <a:latin typeface="Times New Roman"/>
                <a:cs typeface="Times New Roman"/>
              </a:rPr>
              <a:t> 9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октября</a:t>
            </a:r>
            <a:r>
              <a:rPr sz="3200" b="0" u="none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dirty="0">
                <a:solidFill>
                  <a:srgbClr val="001F5F"/>
                </a:solidFill>
                <a:latin typeface="Times New Roman"/>
                <a:cs typeface="Times New Roman"/>
              </a:rPr>
              <a:t>2024</a:t>
            </a:r>
            <a:r>
              <a:rPr sz="3200" b="0" u="none" spc="-6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3200" b="0" u="none" spc="-20" dirty="0">
                <a:solidFill>
                  <a:srgbClr val="001F5F"/>
                </a:solidFill>
                <a:latin typeface="Times New Roman"/>
                <a:cs typeface="Times New Roman"/>
              </a:rPr>
              <a:t>года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53000" y="6090924"/>
            <a:ext cx="6934200" cy="2364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40630" algn="ctr">
              <a:lnSpc>
                <a:spcPts val="1739"/>
              </a:lnSpc>
            </a:pPr>
            <a:r>
              <a:rPr lang="ru-RU" sz="2000" dirty="0">
                <a:solidFill>
                  <a:srgbClr val="001F5F"/>
                </a:solidFill>
                <a:latin typeface="Times New Roman"/>
                <a:cs typeface="Times New Roman"/>
              </a:rPr>
              <a:t>Июль,</a:t>
            </a:r>
            <a:r>
              <a:rPr sz="2000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001F5F"/>
                </a:solidFill>
                <a:latin typeface="Times New Roman"/>
                <a:cs typeface="Times New Roman"/>
              </a:rPr>
              <a:t>2025</a:t>
            </a:r>
            <a:r>
              <a:rPr sz="2000" spc="-3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001F5F"/>
                </a:solidFill>
                <a:latin typeface="Times New Roman"/>
                <a:cs typeface="Times New Roman"/>
              </a:rPr>
              <a:t>года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1EBE0DA-9B72-49B4-B10D-C3229CD9B6FB}"/>
              </a:ext>
            </a:extLst>
          </p:cNvPr>
          <p:cNvSpPr/>
          <p:nvPr/>
        </p:nvSpPr>
        <p:spPr>
          <a:xfrm>
            <a:off x="940117" y="304800"/>
            <a:ext cx="10835005" cy="7529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ГБОУ ДПО «Институт повышения квалификации работников образования Республики Ингушетия»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09728" y="92964"/>
            <a:ext cx="4206240" cy="5949950"/>
            <a:chOff x="109728" y="92964"/>
            <a:chExt cx="4206240" cy="594995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427" y="102108"/>
              <a:ext cx="3966117" cy="59314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14300" y="97536"/>
              <a:ext cx="4197350" cy="5941060"/>
            </a:xfrm>
            <a:custGeom>
              <a:avLst/>
              <a:gdLst/>
              <a:ahLst/>
              <a:cxnLst/>
              <a:rect l="l" t="t" r="r" b="b"/>
              <a:pathLst>
                <a:path w="4197350" h="5941060">
                  <a:moveTo>
                    <a:pt x="0" y="5940551"/>
                  </a:moveTo>
                  <a:lnTo>
                    <a:pt x="4197096" y="5940551"/>
                  </a:lnTo>
                  <a:lnTo>
                    <a:pt x="4197096" y="0"/>
                  </a:lnTo>
                  <a:lnTo>
                    <a:pt x="0" y="0"/>
                  </a:lnTo>
                  <a:lnTo>
                    <a:pt x="0" y="5940551"/>
                  </a:lnTo>
                  <a:close/>
                </a:path>
              </a:pathLst>
            </a:custGeom>
            <a:ln w="9143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533900" y="224027"/>
            <a:ext cx="7344409" cy="4277995"/>
          </a:xfrm>
          <a:custGeom>
            <a:avLst/>
            <a:gdLst/>
            <a:ahLst/>
            <a:cxnLst/>
            <a:rect l="l" t="t" r="r" b="b"/>
            <a:pathLst>
              <a:path w="7344409" h="4277995">
                <a:moveTo>
                  <a:pt x="7344156" y="0"/>
                </a:moveTo>
                <a:lnTo>
                  <a:pt x="0" y="0"/>
                </a:lnTo>
                <a:lnTo>
                  <a:pt x="0" y="4277868"/>
                </a:lnTo>
                <a:lnTo>
                  <a:pt x="7344156" y="4277868"/>
                </a:lnTo>
                <a:lnTo>
                  <a:pt x="7344156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4613275" y="250317"/>
            <a:ext cx="7188200" cy="41713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762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Приказ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Министерства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просвещения</a:t>
            </a:r>
            <a:r>
              <a:rPr sz="1600" spc="-10" dirty="0">
                <a:latin typeface="Times New Roman"/>
                <a:cs typeface="Times New Roman"/>
              </a:rPr>
              <a:t> Российской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Федерации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18.05.2023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370 </a:t>
            </a:r>
            <a:r>
              <a:rPr sz="1600" dirty="0">
                <a:latin typeface="Times New Roman"/>
                <a:cs typeface="Times New Roman"/>
              </a:rPr>
              <a:t>"Об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утверждении</a:t>
            </a:r>
            <a:r>
              <a:rPr sz="1600" spc="3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федеральной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образовательной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программы</a:t>
            </a:r>
            <a:r>
              <a:rPr sz="1600" spc="30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основного</a:t>
            </a:r>
            <a:r>
              <a:rPr sz="1600" spc="3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общего образования"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762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Приказ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Министерства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просвещения</a:t>
            </a:r>
            <a:r>
              <a:rPr sz="1600" spc="-10" dirty="0">
                <a:latin typeface="Times New Roman"/>
                <a:cs typeface="Times New Roman"/>
              </a:rPr>
              <a:t> Российской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Федерации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18.05.2023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371 </a:t>
            </a:r>
            <a:r>
              <a:rPr sz="1600" dirty="0">
                <a:latin typeface="Times New Roman"/>
                <a:cs typeface="Times New Roman"/>
              </a:rPr>
              <a:t>"Об</a:t>
            </a:r>
            <a:r>
              <a:rPr sz="1600" spc="4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утверждении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федеральной</a:t>
            </a:r>
            <a:r>
              <a:rPr sz="1600" spc="4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образовательной</a:t>
            </a:r>
            <a:r>
              <a:rPr sz="1600" spc="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программы</a:t>
            </a:r>
            <a:r>
              <a:rPr sz="1600" spc="48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среднего</a:t>
            </a:r>
            <a:r>
              <a:rPr sz="1600" spc="4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общего образования"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Приказ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Министерства</a:t>
            </a:r>
            <a:r>
              <a:rPr sz="1600" dirty="0">
                <a:latin typeface="Times New Roman"/>
                <a:cs typeface="Times New Roman"/>
              </a:rPr>
              <a:t> просвещения</a:t>
            </a:r>
            <a:r>
              <a:rPr sz="1600" spc="-10" dirty="0">
                <a:latin typeface="Times New Roman"/>
                <a:cs typeface="Times New Roman"/>
              </a:rPr>
              <a:t> Российской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Федерации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18.05.2023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372 </a:t>
            </a:r>
            <a:r>
              <a:rPr sz="1600" dirty="0">
                <a:latin typeface="Times New Roman"/>
                <a:cs typeface="Times New Roman"/>
              </a:rPr>
              <a:t>"Об</a:t>
            </a:r>
            <a:r>
              <a:rPr sz="1600" spc="1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утверждении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федеральной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образовательной</a:t>
            </a:r>
            <a:r>
              <a:rPr sz="1600" spc="2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программы</a:t>
            </a:r>
            <a:r>
              <a:rPr sz="1600" spc="20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начального</a:t>
            </a:r>
            <a:r>
              <a:rPr sz="1600" spc="2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общего образования"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715">
              <a:lnSpc>
                <a:spcPct val="100000"/>
              </a:lnSpc>
              <a:tabLst>
                <a:tab pos="393065" algn="l"/>
                <a:tab pos="1118870" algn="l"/>
                <a:tab pos="1358265" algn="l"/>
                <a:tab pos="1888489" algn="l"/>
                <a:tab pos="2444750" algn="l"/>
                <a:tab pos="2693035" algn="l"/>
                <a:tab pos="3150235" algn="l"/>
                <a:tab pos="3749675" algn="l"/>
                <a:tab pos="4182745" algn="l"/>
                <a:tab pos="4625975" algn="l"/>
                <a:tab pos="4952365" algn="l"/>
                <a:tab pos="6022340" algn="l"/>
                <a:tab pos="6162040" algn="l"/>
                <a:tab pos="6407785" algn="l"/>
              </a:tabLst>
            </a:pPr>
            <a:r>
              <a:rPr sz="1600" dirty="0">
                <a:latin typeface="Times New Roman"/>
                <a:cs typeface="Times New Roman"/>
              </a:rPr>
              <a:t>Приказ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Министерства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просвещения</a:t>
            </a:r>
            <a:r>
              <a:rPr sz="1600" spc="-10" dirty="0">
                <a:latin typeface="Times New Roman"/>
                <a:cs typeface="Times New Roman"/>
              </a:rPr>
              <a:t> Российской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Федерации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19.03.2024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№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171 "О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внесении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изменений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в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некоторые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приказы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Министерства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просвещения </a:t>
            </a:r>
            <a:r>
              <a:rPr sz="1600" dirty="0">
                <a:latin typeface="Times New Roman"/>
                <a:cs typeface="Times New Roman"/>
              </a:rPr>
              <a:t>Российской</a:t>
            </a:r>
            <a:r>
              <a:rPr sz="1600" spc="4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Федерации,</a:t>
            </a:r>
            <a:r>
              <a:rPr sz="1600" spc="45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касающиеся</a:t>
            </a:r>
            <a:r>
              <a:rPr sz="1600" spc="4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федеральных</a:t>
            </a:r>
            <a:r>
              <a:rPr sz="1600" spc="4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образовательных</a:t>
            </a:r>
            <a:r>
              <a:rPr sz="1600" spc="4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программ начального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общего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образования,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основного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общего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образования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среднего </a:t>
            </a:r>
            <a:r>
              <a:rPr sz="1600" dirty="0">
                <a:latin typeface="Times New Roman"/>
                <a:cs typeface="Times New Roman"/>
              </a:rPr>
              <a:t>общего</a:t>
            </a:r>
            <a:r>
              <a:rPr sz="1600" spc="-9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образования"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840223" y="4977384"/>
            <a:ext cx="6957059" cy="1323340"/>
          </a:xfrm>
          <a:custGeom>
            <a:avLst/>
            <a:gdLst/>
            <a:ahLst/>
            <a:cxnLst/>
            <a:rect l="l" t="t" r="r" b="b"/>
            <a:pathLst>
              <a:path w="6957059" h="1323339">
                <a:moveTo>
                  <a:pt x="6957059" y="0"/>
                </a:moveTo>
                <a:lnTo>
                  <a:pt x="0" y="0"/>
                </a:lnTo>
                <a:lnTo>
                  <a:pt x="0" y="1322831"/>
                </a:lnTo>
                <a:lnTo>
                  <a:pt x="6957059" y="1322831"/>
                </a:lnTo>
                <a:lnTo>
                  <a:pt x="6957059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919217" y="5004942"/>
            <a:ext cx="679767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  <a:tabLst>
                <a:tab pos="525780" algn="l"/>
                <a:tab pos="1671955" algn="l"/>
                <a:tab pos="2425065" algn="l"/>
                <a:tab pos="3341370" algn="l"/>
                <a:tab pos="3602990" algn="l"/>
                <a:tab pos="4171950" algn="l"/>
                <a:tab pos="4427855" algn="l"/>
                <a:tab pos="4694555" algn="l"/>
                <a:tab pos="5691505" algn="l"/>
                <a:tab pos="6264275" algn="l"/>
                <a:tab pos="6599555" algn="l"/>
              </a:tabLst>
            </a:pP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П.3.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Настоящий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приказ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вступает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spc="-5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силу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сентября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2025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г.,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1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за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исключением</a:t>
            </a:r>
            <a:r>
              <a:rPr sz="1600" b="1" spc="4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подпунктов</a:t>
            </a:r>
            <a:r>
              <a:rPr sz="1600" b="1" spc="40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131,</a:t>
            </a:r>
            <a:r>
              <a:rPr sz="16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132,</a:t>
            </a:r>
            <a:r>
              <a:rPr sz="1600" b="1" spc="3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144</a:t>
            </a:r>
            <a:r>
              <a:rPr sz="16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пункта</a:t>
            </a:r>
            <a:r>
              <a:rPr sz="1600" b="1" spc="40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1600" b="1" spc="4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Изменений</a:t>
            </a:r>
            <a:r>
              <a:rPr sz="1600" b="1" spc="4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(в</a:t>
            </a:r>
            <a:r>
              <a:rPr sz="1600" spc="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части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19217" y="5492597"/>
            <a:ext cx="6798945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содержания</a:t>
            </a:r>
            <a:r>
              <a:rPr sz="1600" spc="28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обучения,</a:t>
            </a:r>
            <a:r>
              <a:rPr sz="1600" spc="28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предметных</a:t>
            </a:r>
            <a:r>
              <a:rPr sz="1600" spc="28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результатов,</a:t>
            </a:r>
            <a:r>
              <a:rPr sz="1600" spc="27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количества</a:t>
            </a:r>
            <a:r>
              <a:rPr sz="1600" spc="28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часов</a:t>
            </a:r>
            <a:r>
              <a:rPr sz="1600" spc="27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spc="-25" dirty="0">
                <a:solidFill>
                  <a:srgbClr val="FF0000"/>
                </a:solidFill>
                <a:latin typeface="Times New Roman"/>
                <a:cs typeface="Times New Roman"/>
              </a:rPr>
              <a:t>на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изучение</a:t>
            </a:r>
            <a:r>
              <a:rPr sz="1600" spc="1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учебных</a:t>
            </a:r>
            <a:r>
              <a:rPr sz="1600" spc="1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предметов</a:t>
            </a:r>
            <a:r>
              <a:rPr sz="1600" spc="1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"История"</a:t>
            </a:r>
            <a:r>
              <a:rPr sz="1600" spc="1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1600" spc="1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"Обществознание"</a:t>
            </a:r>
            <a:r>
              <a:rPr sz="1600" spc="1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600" spc="1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r>
              <a:rPr sz="1600" spc="140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1600" spc="135" dirty="0">
                <a:solidFill>
                  <a:srgbClr val="FF0000"/>
                </a:solidFill>
                <a:latin typeface="Times New Roman"/>
                <a:cs typeface="Times New Roman"/>
              </a:rPr>
              <a:t>  </a:t>
            </a:r>
            <a:r>
              <a:rPr sz="1600" spc="-50" dirty="0">
                <a:solidFill>
                  <a:srgbClr val="FF0000"/>
                </a:solidFill>
                <a:latin typeface="Times New Roman"/>
                <a:cs typeface="Times New Roman"/>
              </a:rPr>
              <a:t>9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классах),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которые</a:t>
            </a:r>
            <a:r>
              <a:rPr sz="16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вступают</a:t>
            </a:r>
            <a:r>
              <a:rPr sz="1600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6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силу</a:t>
            </a: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6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указанной</a:t>
            </a: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части</a:t>
            </a:r>
            <a:r>
              <a:rPr sz="16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6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1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сентября</a:t>
            </a:r>
            <a:r>
              <a:rPr sz="16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2026</a:t>
            </a:r>
            <a:r>
              <a:rPr sz="1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года.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4362196" y="4778883"/>
            <a:ext cx="526415" cy="400685"/>
            <a:chOff x="4362196" y="4778883"/>
            <a:chExt cx="526415" cy="400685"/>
          </a:xfrm>
        </p:grpSpPr>
        <p:sp>
          <p:nvSpPr>
            <p:cNvPr id="11" name="object 11"/>
            <p:cNvSpPr/>
            <p:nvPr/>
          </p:nvSpPr>
          <p:spPr>
            <a:xfrm>
              <a:off x="4368546" y="4785233"/>
              <a:ext cx="513715" cy="387985"/>
            </a:xfrm>
            <a:custGeom>
              <a:avLst/>
              <a:gdLst/>
              <a:ahLst/>
              <a:cxnLst/>
              <a:rect l="l" t="t" r="r" b="b"/>
              <a:pathLst>
                <a:path w="513714" h="387985">
                  <a:moveTo>
                    <a:pt x="210438" y="0"/>
                  </a:moveTo>
                  <a:lnTo>
                    <a:pt x="0" y="63246"/>
                  </a:lnTo>
                  <a:lnTo>
                    <a:pt x="63118" y="273685"/>
                  </a:lnTo>
                  <a:lnTo>
                    <a:pt x="99949" y="205232"/>
                  </a:lnTo>
                  <a:lnTo>
                    <a:pt x="439674" y="387985"/>
                  </a:lnTo>
                  <a:lnTo>
                    <a:pt x="513206" y="251206"/>
                  </a:lnTo>
                  <a:lnTo>
                    <a:pt x="173608" y="68453"/>
                  </a:lnTo>
                  <a:lnTo>
                    <a:pt x="210438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368546" y="4785233"/>
              <a:ext cx="513715" cy="387985"/>
            </a:xfrm>
            <a:custGeom>
              <a:avLst/>
              <a:gdLst/>
              <a:ahLst/>
              <a:cxnLst/>
              <a:rect l="l" t="t" r="r" b="b"/>
              <a:pathLst>
                <a:path w="513714" h="387985">
                  <a:moveTo>
                    <a:pt x="0" y="63246"/>
                  </a:moveTo>
                  <a:lnTo>
                    <a:pt x="210438" y="0"/>
                  </a:lnTo>
                  <a:lnTo>
                    <a:pt x="173608" y="68453"/>
                  </a:lnTo>
                  <a:lnTo>
                    <a:pt x="513206" y="251206"/>
                  </a:lnTo>
                  <a:lnTo>
                    <a:pt x="439674" y="387985"/>
                  </a:lnTo>
                  <a:lnTo>
                    <a:pt x="99949" y="205232"/>
                  </a:lnTo>
                  <a:lnTo>
                    <a:pt x="63118" y="273685"/>
                  </a:lnTo>
                  <a:lnTo>
                    <a:pt x="0" y="63246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1107947" y="6057900"/>
            <a:ext cx="2209800" cy="737870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4064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20"/>
              </a:spcBef>
            </a:pPr>
            <a:r>
              <a:rPr sz="1400" dirty="0">
                <a:latin typeface="Times New Roman"/>
                <a:cs typeface="Times New Roman"/>
              </a:rPr>
              <a:t>ООО: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стр.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1-</a:t>
            </a:r>
            <a:r>
              <a:rPr sz="1400" spc="-20" dirty="0">
                <a:latin typeface="Times New Roman"/>
                <a:cs typeface="Times New Roman"/>
              </a:rPr>
              <a:t>1048</a:t>
            </a:r>
            <a:endParaRPr sz="14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СОО: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стр.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1048-</a:t>
            </a:r>
            <a:r>
              <a:rPr sz="1400" spc="-20" dirty="0">
                <a:latin typeface="Times New Roman"/>
                <a:cs typeface="Times New Roman"/>
              </a:rPr>
              <a:t>1777</a:t>
            </a:r>
            <a:endParaRPr sz="1400">
              <a:latin typeface="Times New Roman"/>
              <a:cs typeface="Times New Roman"/>
            </a:endParaRPr>
          </a:p>
          <a:p>
            <a:pPr marL="90805">
              <a:lnSpc>
                <a:spcPct val="100000"/>
              </a:lnSpc>
            </a:pPr>
            <a:r>
              <a:rPr sz="1400" dirty="0">
                <a:latin typeface="Times New Roman"/>
                <a:cs typeface="Times New Roman"/>
              </a:rPr>
              <a:t>НОО: стр.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1777-</a:t>
            </a:r>
            <a:r>
              <a:rPr sz="1400" spc="-20" dirty="0">
                <a:latin typeface="Times New Roman"/>
                <a:cs typeface="Times New Roman"/>
              </a:rPr>
              <a:t>2209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51603" y="403859"/>
            <a:ext cx="7562215" cy="2032000"/>
          </a:xfrm>
          <a:custGeom>
            <a:avLst/>
            <a:gdLst/>
            <a:ahLst/>
            <a:cxnLst/>
            <a:rect l="l" t="t" r="r" b="b"/>
            <a:pathLst>
              <a:path w="7562215" h="2032000">
                <a:moveTo>
                  <a:pt x="7562088" y="0"/>
                </a:moveTo>
                <a:lnTo>
                  <a:pt x="0" y="0"/>
                </a:lnTo>
                <a:lnTo>
                  <a:pt x="0" y="2031492"/>
                </a:lnTo>
                <a:lnTo>
                  <a:pt x="7562088" y="2031492"/>
                </a:lnTo>
                <a:lnTo>
                  <a:pt x="7562088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873497" y="430148"/>
            <a:ext cx="7062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2.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Отменить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подпункт</a:t>
            </a:r>
            <a:r>
              <a:rPr sz="1800" u="sng" spc="1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8</a:t>
            </a:r>
            <a:r>
              <a:rPr sz="1800" spc="130" dirty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подпункт</a:t>
            </a:r>
            <a:r>
              <a:rPr sz="1800" u="sng" spc="14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 </a:t>
            </a:r>
            <a:r>
              <a:rPr sz="1800" u="sng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17</a:t>
            </a:r>
            <a:r>
              <a:rPr sz="1800" spc="125" dirty="0">
                <a:solidFill>
                  <a:srgbClr val="0462C1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(в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части,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касающейся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учебных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530344" y="704469"/>
            <a:ext cx="60648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70000" algn="l"/>
                <a:tab pos="2515235" algn="l"/>
                <a:tab pos="2876550" algn="l"/>
                <a:tab pos="5025390" algn="l"/>
                <a:tab pos="5937250" algn="l"/>
              </a:tabLst>
            </a:pPr>
            <a:r>
              <a:rPr sz="1800" spc="-10" dirty="0">
                <a:latin typeface="Times New Roman"/>
                <a:cs typeface="Times New Roman"/>
              </a:rPr>
              <a:t>предметов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"История"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"Обществознание")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пункта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1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1745614" algn="l"/>
                <a:tab pos="2963545" algn="l"/>
                <a:tab pos="4667250" algn="l"/>
              </a:tabLst>
            </a:pPr>
            <a:r>
              <a:rPr sz="1800" spc="-10" dirty="0">
                <a:latin typeface="Times New Roman"/>
                <a:cs typeface="Times New Roman"/>
              </a:rPr>
              <a:t>утвержденных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приказом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Министерства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просвещения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85729" y="704469"/>
            <a:ext cx="115189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65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изменений,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10" dirty="0">
                <a:latin typeface="Times New Roman"/>
                <a:cs typeface="Times New Roman"/>
              </a:rPr>
              <a:t>Российской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30344" y="1253490"/>
            <a:ext cx="74066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Федерации</a:t>
            </a:r>
            <a:r>
              <a:rPr sz="1800" spc="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</a:t>
            </a:r>
            <a:r>
              <a:rPr sz="1800" spc="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19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марта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2024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г.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N</a:t>
            </a:r>
            <a:r>
              <a:rPr sz="1800" spc="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171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"О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внесении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изменений</a:t>
            </a:r>
            <a:r>
              <a:rPr sz="1800" spc="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некоторые </a:t>
            </a:r>
            <a:r>
              <a:rPr sz="1800" dirty="0">
                <a:latin typeface="Times New Roman"/>
                <a:cs typeface="Times New Roman"/>
              </a:rPr>
              <a:t>приказы</a:t>
            </a:r>
            <a:r>
              <a:rPr sz="1800" spc="11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Министерства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просвещения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Российской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Федерации,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касающиеся </a:t>
            </a:r>
            <a:r>
              <a:rPr sz="1800" dirty="0">
                <a:latin typeface="Times New Roman"/>
                <a:cs typeface="Times New Roman"/>
              </a:rPr>
              <a:t>федеральных</a:t>
            </a:r>
            <a:r>
              <a:rPr sz="1800" spc="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образовательных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программ</a:t>
            </a:r>
            <a:r>
              <a:rPr sz="1800" spc="9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начального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8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образования, </a:t>
            </a:r>
            <a:r>
              <a:rPr sz="1800" dirty="0">
                <a:latin typeface="Times New Roman"/>
                <a:cs typeface="Times New Roman"/>
              </a:rPr>
              <a:t>основного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образования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среднего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образования".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7408164" y="2564892"/>
            <a:ext cx="1248410" cy="734695"/>
            <a:chOff x="7408164" y="2564892"/>
            <a:chExt cx="1248410" cy="734695"/>
          </a:xfrm>
        </p:grpSpPr>
        <p:sp>
          <p:nvSpPr>
            <p:cNvPr id="8" name="object 8"/>
            <p:cNvSpPr/>
            <p:nvPr/>
          </p:nvSpPr>
          <p:spPr>
            <a:xfrm>
              <a:off x="7414260" y="2570988"/>
              <a:ext cx="1236345" cy="722630"/>
            </a:xfrm>
            <a:custGeom>
              <a:avLst/>
              <a:gdLst/>
              <a:ahLst/>
              <a:cxnLst/>
              <a:rect l="l" t="t" r="r" b="b"/>
              <a:pathLst>
                <a:path w="1236345" h="722629">
                  <a:moveTo>
                    <a:pt x="926973" y="0"/>
                  </a:moveTo>
                  <a:lnTo>
                    <a:pt x="308991" y="0"/>
                  </a:lnTo>
                  <a:lnTo>
                    <a:pt x="308991" y="361188"/>
                  </a:lnTo>
                  <a:lnTo>
                    <a:pt x="0" y="361188"/>
                  </a:lnTo>
                  <a:lnTo>
                    <a:pt x="617982" y="722376"/>
                  </a:lnTo>
                  <a:lnTo>
                    <a:pt x="1235964" y="361188"/>
                  </a:lnTo>
                  <a:lnTo>
                    <a:pt x="926973" y="361188"/>
                  </a:lnTo>
                  <a:lnTo>
                    <a:pt x="926973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414260" y="2570988"/>
              <a:ext cx="1236345" cy="722630"/>
            </a:xfrm>
            <a:custGeom>
              <a:avLst/>
              <a:gdLst/>
              <a:ahLst/>
              <a:cxnLst/>
              <a:rect l="l" t="t" r="r" b="b"/>
              <a:pathLst>
                <a:path w="1236345" h="722629">
                  <a:moveTo>
                    <a:pt x="617982" y="722376"/>
                  </a:moveTo>
                  <a:lnTo>
                    <a:pt x="0" y="361188"/>
                  </a:lnTo>
                  <a:lnTo>
                    <a:pt x="308991" y="361188"/>
                  </a:lnTo>
                  <a:lnTo>
                    <a:pt x="308991" y="0"/>
                  </a:lnTo>
                  <a:lnTo>
                    <a:pt x="926973" y="0"/>
                  </a:lnTo>
                  <a:lnTo>
                    <a:pt x="926973" y="361188"/>
                  </a:lnTo>
                  <a:lnTo>
                    <a:pt x="1235964" y="361188"/>
                  </a:lnTo>
                  <a:lnTo>
                    <a:pt x="617982" y="722376"/>
                  </a:lnTo>
                  <a:close/>
                </a:path>
              </a:pathLst>
            </a:custGeom>
            <a:ln w="12192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46113" y="101917"/>
            <a:ext cx="11795125" cy="5950585"/>
            <a:chOff x="146113" y="101917"/>
            <a:chExt cx="11795125" cy="5950585"/>
          </a:xfrm>
        </p:grpSpPr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2964" y="111251"/>
              <a:ext cx="3964674" cy="5931408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50876" y="106679"/>
              <a:ext cx="4196080" cy="5941060"/>
            </a:xfrm>
            <a:custGeom>
              <a:avLst/>
              <a:gdLst/>
              <a:ahLst/>
              <a:cxnLst/>
              <a:rect l="l" t="t" r="r" b="b"/>
              <a:pathLst>
                <a:path w="4196080" h="5941060">
                  <a:moveTo>
                    <a:pt x="0" y="5940552"/>
                  </a:moveTo>
                  <a:lnTo>
                    <a:pt x="4195572" y="5940552"/>
                  </a:lnTo>
                  <a:lnTo>
                    <a:pt x="4195572" y="0"/>
                  </a:lnTo>
                  <a:lnTo>
                    <a:pt x="0" y="0"/>
                  </a:lnTo>
                  <a:lnTo>
                    <a:pt x="0" y="5940552"/>
                  </a:lnTo>
                  <a:close/>
                </a:path>
              </a:pathLst>
            </a:custGeom>
            <a:ln w="914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3856" y="3447352"/>
              <a:ext cx="7113262" cy="2160967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4565904" y="3424427"/>
              <a:ext cx="7370445" cy="2188845"/>
            </a:xfrm>
            <a:custGeom>
              <a:avLst/>
              <a:gdLst/>
              <a:ahLst/>
              <a:cxnLst/>
              <a:rect l="l" t="t" r="r" b="b"/>
              <a:pathLst>
                <a:path w="7370445" h="2188845">
                  <a:moveTo>
                    <a:pt x="0" y="2188464"/>
                  </a:moveTo>
                  <a:lnTo>
                    <a:pt x="7370064" y="2188464"/>
                  </a:lnTo>
                  <a:lnTo>
                    <a:pt x="7370064" y="0"/>
                  </a:lnTo>
                  <a:lnTo>
                    <a:pt x="0" y="0"/>
                  </a:lnTo>
                  <a:lnTo>
                    <a:pt x="0" y="2188464"/>
                  </a:lnTo>
                  <a:close/>
                </a:path>
              </a:pathLst>
            </a:custGeom>
            <a:ln w="914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022979" y="1048765"/>
              <a:ext cx="509905" cy="392430"/>
            </a:xfrm>
            <a:custGeom>
              <a:avLst/>
              <a:gdLst/>
              <a:ahLst/>
              <a:cxnLst/>
              <a:rect l="l" t="t" r="r" b="b"/>
              <a:pathLst>
                <a:path w="509904" h="392430">
                  <a:moveTo>
                    <a:pt x="433705" y="0"/>
                  </a:moveTo>
                  <a:lnTo>
                    <a:pt x="97409" y="188849"/>
                  </a:lnTo>
                  <a:lnTo>
                    <a:pt x="59436" y="121158"/>
                  </a:lnTo>
                  <a:lnTo>
                    <a:pt x="0" y="332739"/>
                  </a:lnTo>
                  <a:lnTo>
                    <a:pt x="211582" y="392049"/>
                  </a:lnTo>
                  <a:lnTo>
                    <a:pt x="173482" y="324358"/>
                  </a:lnTo>
                  <a:lnTo>
                    <a:pt x="509778" y="135509"/>
                  </a:lnTo>
                  <a:lnTo>
                    <a:pt x="433705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022979" y="1048765"/>
              <a:ext cx="509905" cy="392430"/>
            </a:xfrm>
            <a:custGeom>
              <a:avLst/>
              <a:gdLst/>
              <a:ahLst/>
              <a:cxnLst/>
              <a:rect l="l" t="t" r="r" b="b"/>
              <a:pathLst>
                <a:path w="509904" h="392430">
                  <a:moveTo>
                    <a:pt x="0" y="332739"/>
                  </a:moveTo>
                  <a:lnTo>
                    <a:pt x="59436" y="121158"/>
                  </a:lnTo>
                  <a:lnTo>
                    <a:pt x="97409" y="188849"/>
                  </a:lnTo>
                  <a:lnTo>
                    <a:pt x="433705" y="0"/>
                  </a:lnTo>
                  <a:lnTo>
                    <a:pt x="509778" y="135509"/>
                  </a:lnTo>
                  <a:lnTo>
                    <a:pt x="173482" y="324358"/>
                  </a:lnTo>
                  <a:lnTo>
                    <a:pt x="211582" y="392049"/>
                  </a:lnTo>
                  <a:lnTo>
                    <a:pt x="0" y="332739"/>
                  </a:lnTo>
                  <a:close/>
                </a:path>
              </a:pathLst>
            </a:custGeom>
            <a:ln w="12700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4966842" y="3038094"/>
            <a:ext cx="14090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Приказ</a:t>
            </a:r>
            <a:r>
              <a:rPr sz="18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№171: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83123" y="5955791"/>
            <a:ext cx="6099175" cy="646430"/>
          </a:xfrm>
          <a:prstGeom prst="rect">
            <a:avLst/>
          </a:prstGeom>
          <a:solidFill>
            <a:srgbClr val="FAE4D5"/>
          </a:solidFill>
        </p:spPr>
        <p:txBody>
          <a:bodyPr vert="horz" wrap="square" lIns="0" tIns="39370" rIns="0" bIns="0" rtlCol="0">
            <a:spAutoFit/>
          </a:bodyPr>
          <a:lstStyle/>
          <a:p>
            <a:pPr marL="594995" marR="588010" indent="93980">
              <a:lnSpc>
                <a:spcPct val="100000"/>
              </a:lnSpc>
              <a:spcBef>
                <a:spcPts val="310"/>
              </a:spcBef>
            </a:pPr>
            <a:r>
              <a:rPr sz="1800" dirty="0">
                <a:latin typeface="Times New Roman"/>
                <a:cs typeface="Times New Roman"/>
              </a:rPr>
              <a:t>п/п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8: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ФРП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ООО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«История»,</a:t>
            </a:r>
            <a:r>
              <a:rPr sz="1800" spc="-10" dirty="0">
                <a:latin typeface="Times New Roman"/>
                <a:cs typeface="Times New Roman"/>
              </a:rPr>
              <a:t> «Обществознание» </a:t>
            </a:r>
            <a:r>
              <a:rPr sz="1800" dirty="0">
                <a:latin typeface="Times New Roman"/>
                <a:cs typeface="Times New Roman"/>
              </a:rPr>
              <a:t>п/п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17: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учебные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планы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(история,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обществознание)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7981188" y="5503164"/>
            <a:ext cx="502920" cy="459105"/>
            <a:chOff x="7981188" y="5503164"/>
            <a:chExt cx="502920" cy="459105"/>
          </a:xfrm>
        </p:grpSpPr>
        <p:sp>
          <p:nvSpPr>
            <p:cNvPr id="20" name="object 20"/>
            <p:cNvSpPr/>
            <p:nvPr/>
          </p:nvSpPr>
          <p:spPr>
            <a:xfrm>
              <a:off x="7987284" y="5509260"/>
              <a:ext cx="490855" cy="447040"/>
            </a:xfrm>
            <a:custGeom>
              <a:avLst/>
              <a:gdLst/>
              <a:ahLst/>
              <a:cxnLst/>
              <a:rect l="l" t="t" r="r" b="b"/>
              <a:pathLst>
                <a:path w="490854" h="447039">
                  <a:moveTo>
                    <a:pt x="368046" y="0"/>
                  </a:moveTo>
                  <a:lnTo>
                    <a:pt x="122682" y="0"/>
                  </a:lnTo>
                  <a:lnTo>
                    <a:pt x="122682" y="223265"/>
                  </a:lnTo>
                  <a:lnTo>
                    <a:pt x="0" y="223265"/>
                  </a:lnTo>
                  <a:lnTo>
                    <a:pt x="245364" y="446531"/>
                  </a:lnTo>
                  <a:lnTo>
                    <a:pt x="490727" y="223265"/>
                  </a:lnTo>
                  <a:lnTo>
                    <a:pt x="368046" y="223265"/>
                  </a:lnTo>
                  <a:lnTo>
                    <a:pt x="36804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7987284" y="5509260"/>
              <a:ext cx="490855" cy="447040"/>
            </a:xfrm>
            <a:custGeom>
              <a:avLst/>
              <a:gdLst/>
              <a:ahLst/>
              <a:cxnLst/>
              <a:rect l="l" t="t" r="r" b="b"/>
              <a:pathLst>
                <a:path w="490854" h="447039">
                  <a:moveTo>
                    <a:pt x="245364" y="446531"/>
                  </a:moveTo>
                  <a:lnTo>
                    <a:pt x="0" y="223265"/>
                  </a:lnTo>
                  <a:lnTo>
                    <a:pt x="122682" y="223265"/>
                  </a:lnTo>
                  <a:lnTo>
                    <a:pt x="122682" y="0"/>
                  </a:lnTo>
                  <a:lnTo>
                    <a:pt x="368046" y="0"/>
                  </a:lnTo>
                  <a:lnTo>
                    <a:pt x="368046" y="223265"/>
                  </a:lnTo>
                  <a:lnTo>
                    <a:pt x="490727" y="223265"/>
                  </a:lnTo>
                  <a:lnTo>
                    <a:pt x="245364" y="446531"/>
                  </a:lnTo>
                  <a:close/>
                </a:path>
              </a:pathLst>
            </a:custGeom>
            <a:ln w="12192">
              <a:solidFill>
                <a:srgbClr val="2E528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9930" rIns="0" bIns="0" rtlCol="0">
            <a:spAutoFit/>
          </a:bodyPr>
          <a:lstStyle/>
          <a:p>
            <a:pPr marL="141351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6FC0"/>
                </a:solidFill>
              </a:rPr>
              <a:t>Общий</a:t>
            </a:r>
            <a:r>
              <a:rPr sz="1800" spc="-55" dirty="0">
                <a:solidFill>
                  <a:srgbClr val="006FC0"/>
                </a:solidFill>
              </a:rPr>
              <a:t> </a:t>
            </a:r>
            <a:r>
              <a:rPr sz="1800" dirty="0">
                <a:solidFill>
                  <a:srgbClr val="006FC0"/>
                </a:solidFill>
              </a:rPr>
              <a:t>объем</a:t>
            </a:r>
            <a:r>
              <a:rPr sz="1800" spc="-60" dirty="0">
                <a:solidFill>
                  <a:srgbClr val="006FC0"/>
                </a:solidFill>
              </a:rPr>
              <a:t> </a:t>
            </a:r>
            <a:r>
              <a:rPr sz="1800" spc="-30" dirty="0">
                <a:solidFill>
                  <a:srgbClr val="006FC0"/>
                </a:solidFill>
              </a:rPr>
              <a:t>аудиторной</a:t>
            </a:r>
            <a:r>
              <a:rPr sz="1800" spc="-60" dirty="0">
                <a:solidFill>
                  <a:srgbClr val="006FC0"/>
                </a:solidFill>
              </a:rPr>
              <a:t> </a:t>
            </a:r>
            <a:r>
              <a:rPr sz="1800" dirty="0">
                <a:solidFill>
                  <a:srgbClr val="006FC0"/>
                </a:solidFill>
              </a:rPr>
              <a:t>работы</a:t>
            </a:r>
            <a:r>
              <a:rPr sz="1800" spc="-55" dirty="0">
                <a:solidFill>
                  <a:srgbClr val="006FC0"/>
                </a:solidFill>
              </a:rPr>
              <a:t> </a:t>
            </a:r>
            <a:r>
              <a:rPr sz="1800" spc="-10" dirty="0">
                <a:solidFill>
                  <a:srgbClr val="006FC0"/>
                </a:solidFill>
              </a:rPr>
              <a:t>обучающихся</a:t>
            </a:r>
            <a:r>
              <a:rPr sz="1800" spc="-60" dirty="0">
                <a:solidFill>
                  <a:srgbClr val="006FC0"/>
                </a:solidFill>
              </a:rPr>
              <a:t> </a:t>
            </a:r>
            <a:r>
              <a:rPr sz="1800" dirty="0">
                <a:solidFill>
                  <a:srgbClr val="006FC0"/>
                </a:solidFill>
              </a:rPr>
              <a:t>(за</a:t>
            </a:r>
            <a:r>
              <a:rPr sz="1800" spc="-65" dirty="0">
                <a:solidFill>
                  <a:srgbClr val="006FC0"/>
                </a:solidFill>
              </a:rPr>
              <a:t> </a:t>
            </a:r>
            <a:r>
              <a:rPr sz="1800" dirty="0">
                <a:solidFill>
                  <a:srgbClr val="006FC0"/>
                </a:solidFill>
              </a:rPr>
              <a:t>уровень</a:t>
            </a:r>
            <a:r>
              <a:rPr sz="1800" spc="-80" dirty="0">
                <a:solidFill>
                  <a:srgbClr val="006FC0"/>
                </a:solidFill>
              </a:rPr>
              <a:t> </a:t>
            </a:r>
            <a:r>
              <a:rPr sz="1800" spc="-10" dirty="0">
                <a:solidFill>
                  <a:srgbClr val="006FC0"/>
                </a:solidFill>
              </a:rPr>
              <a:t>образования)</a:t>
            </a:r>
            <a:endParaRPr sz="1800"/>
          </a:p>
        </p:txBody>
      </p:sp>
      <p:sp>
        <p:nvSpPr>
          <p:cNvPr id="3" name="object 3"/>
          <p:cNvSpPr/>
          <p:nvPr/>
        </p:nvSpPr>
        <p:spPr>
          <a:xfrm>
            <a:off x="896645" y="2922142"/>
            <a:ext cx="4015740" cy="1737360"/>
          </a:xfrm>
          <a:custGeom>
            <a:avLst/>
            <a:gdLst/>
            <a:ahLst/>
            <a:cxnLst/>
            <a:rect l="l" t="t" r="r" b="b"/>
            <a:pathLst>
              <a:path w="4015740" h="1737360">
                <a:moveTo>
                  <a:pt x="1712925" y="457212"/>
                </a:moveTo>
                <a:lnTo>
                  <a:pt x="1712925" y="457212"/>
                </a:lnTo>
                <a:lnTo>
                  <a:pt x="0" y="457212"/>
                </a:lnTo>
                <a:lnTo>
                  <a:pt x="0" y="1097280"/>
                </a:lnTo>
                <a:lnTo>
                  <a:pt x="0" y="1737360"/>
                </a:lnTo>
                <a:lnTo>
                  <a:pt x="707491" y="1737360"/>
                </a:lnTo>
                <a:lnTo>
                  <a:pt x="1214729" y="1737360"/>
                </a:lnTo>
                <a:lnTo>
                  <a:pt x="1712925" y="1737360"/>
                </a:lnTo>
                <a:lnTo>
                  <a:pt x="1712925" y="1097280"/>
                </a:lnTo>
                <a:lnTo>
                  <a:pt x="1712925" y="457212"/>
                </a:lnTo>
                <a:close/>
              </a:path>
              <a:path w="4015740" h="1737360">
                <a:moveTo>
                  <a:pt x="1712925" y="0"/>
                </a:moveTo>
                <a:lnTo>
                  <a:pt x="1712925" y="0"/>
                </a:lnTo>
                <a:lnTo>
                  <a:pt x="0" y="0"/>
                </a:lnTo>
                <a:lnTo>
                  <a:pt x="0" y="457200"/>
                </a:lnTo>
                <a:lnTo>
                  <a:pt x="1712925" y="457200"/>
                </a:lnTo>
                <a:lnTo>
                  <a:pt x="1712925" y="0"/>
                </a:lnTo>
                <a:close/>
              </a:path>
              <a:path w="4015740" h="1737360">
                <a:moveTo>
                  <a:pt x="2321712" y="457212"/>
                </a:moveTo>
                <a:lnTo>
                  <a:pt x="1712950" y="457212"/>
                </a:lnTo>
                <a:lnTo>
                  <a:pt x="1712950" y="1097280"/>
                </a:lnTo>
                <a:lnTo>
                  <a:pt x="1712950" y="1737360"/>
                </a:lnTo>
                <a:lnTo>
                  <a:pt x="2321712" y="1737360"/>
                </a:lnTo>
                <a:lnTo>
                  <a:pt x="2321712" y="1097280"/>
                </a:lnTo>
                <a:lnTo>
                  <a:pt x="2321712" y="457212"/>
                </a:lnTo>
                <a:close/>
              </a:path>
              <a:path w="4015740" h="1737360">
                <a:moveTo>
                  <a:pt x="2321712" y="0"/>
                </a:moveTo>
                <a:lnTo>
                  <a:pt x="1712950" y="0"/>
                </a:lnTo>
                <a:lnTo>
                  <a:pt x="1712950" y="457200"/>
                </a:lnTo>
                <a:lnTo>
                  <a:pt x="2321712" y="457200"/>
                </a:lnTo>
                <a:lnTo>
                  <a:pt x="2321712" y="0"/>
                </a:lnTo>
                <a:close/>
              </a:path>
              <a:path w="4015740" h="1737360">
                <a:moveTo>
                  <a:pt x="4015130" y="457212"/>
                </a:moveTo>
                <a:lnTo>
                  <a:pt x="4015130" y="457212"/>
                </a:lnTo>
                <a:lnTo>
                  <a:pt x="2321788" y="457212"/>
                </a:lnTo>
                <a:lnTo>
                  <a:pt x="2321788" y="1097280"/>
                </a:lnTo>
                <a:lnTo>
                  <a:pt x="2321788" y="1737360"/>
                </a:lnTo>
                <a:lnTo>
                  <a:pt x="2876524" y="1737360"/>
                </a:lnTo>
                <a:lnTo>
                  <a:pt x="3440912" y="1737360"/>
                </a:lnTo>
                <a:lnTo>
                  <a:pt x="4015130" y="1737360"/>
                </a:lnTo>
                <a:lnTo>
                  <a:pt x="4015130" y="1097280"/>
                </a:lnTo>
                <a:lnTo>
                  <a:pt x="4015130" y="457212"/>
                </a:lnTo>
                <a:close/>
              </a:path>
              <a:path w="4015740" h="1737360">
                <a:moveTo>
                  <a:pt x="4015130" y="0"/>
                </a:moveTo>
                <a:lnTo>
                  <a:pt x="4015130" y="0"/>
                </a:lnTo>
                <a:lnTo>
                  <a:pt x="2321788" y="0"/>
                </a:lnTo>
                <a:lnTo>
                  <a:pt x="2321788" y="457200"/>
                </a:lnTo>
                <a:lnTo>
                  <a:pt x="4015130" y="457200"/>
                </a:lnTo>
                <a:lnTo>
                  <a:pt x="4015130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9134547"/>
              </p:ext>
            </p:extLst>
          </p:nvPr>
        </p:nvGraphicFramePr>
        <p:xfrm>
          <a:off x="381304" y="722630"/>
          <a:ext cx="11416664" cy="41179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2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7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20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4442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ООО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СОО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4695">
                <a:tc>
                  <a:txBody>
                    <a:bodyPr/>
                    <a:lstStyle/>
                    <a:p>
                      <a:pPr marL="574675" marR="569595" indent="2095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Приказ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№370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(п.16.5,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167.8)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315" marR="481330" indent="2451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Приказ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№704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(Изменения: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п.1.1)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3845" marR="276860" indent="3911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Приказ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№371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(п.16.5,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131.7,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131.19)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17880" marR="808355" indent="24511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Приказ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№704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(Изменения: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п.2.1)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Было</a:t>
                      </a:r>
                      <a:endParaRPr sz="1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Стало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Было</a:t>
                      </a:r>
                      <a:endParaRPr sz="1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Стало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менее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5058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менее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5338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менее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2170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менее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2312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0"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Приказ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№370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(ФОП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ООО)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676910">
                        <a:lnSpc>
                          <a:spcPts val="1085"/>
                        </a:lnSpc>
                        <a:spcBef>
                          <a:spcPts val="1415"/>
                        </a:spcBef>
                        <a:tabLst>
                          <a:tab pos="1414780" algn="l"/>
                          <a:tab pos="1893570" algn="l"/>
                          <a:tab pos="2423795" algn="l"/>
                          <a:tab pos="2980055" algn="l"/>
                          <a:tab pos="3589020" algn="l"/>
                          <a:tab pos="4046854" algn="l"/>
                        </a:tabLst>
                      </a:pPr>
                      <a:r>
                        <a:rPr sz="1800" spc="-15" baseline="32407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1800" baseline="32407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VI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VII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VIII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IX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82625">
                        <a:lnSpc>
                          <a:spcPts val="1085"/>
                        </a:lnSpc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часов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721360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Вар.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52780">
                        <a:lnSpc>
                          <a:spcPct val="100000"/>
                        </a:lnSpc>
                        <a:tabLst>
                          <a:tab pos="1355725" algn="l"/>
                          <a:tab pos="1820545" algn="l"/>
                          <a:tab pos="2372995" algn="l"/>
                          <a:tab pos="2959100" algn="l"/>
                          <a:tab pos="3518535" algn="l"/>
                          <a:tab pos="4084954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Уч.пл.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986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1020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1088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1122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1122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5338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748665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1, 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720725">
                        <a:lnSpc>
                          <a:spcPct val="100000"/>
                        </a:lnSpc>
                        <a:spcBef>
                          <a:spcPts val="720"/>
                        </a:spcBef>
                      </a:pP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Вар.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52145">
                        <a:lnSpc>
                          <a:spcPct val="100000"/>
                        </a:lnSpc>
                        <a:tabLst>
                          <a:tab pos="1317625" algn="l"/>
                          <a:tab pos="1823085" algn="l"/>
                          <a:tab pos="2376170" algn="l"/>
                          <a:tab pos="2955925" algn="l"/>
                          <a:tab pos="3515360" algn="l"/>
                          <a:tab pos="4084954" algn="l"/>
                        </a:tabLst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Уч.пл.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1088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1122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1190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1224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1224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5848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  <a:p>
                      <a:pPr marL="652145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2,3,5,6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Приказ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№371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(ФОП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СОО)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/>
          <p:nvPr/>
        </p:nvSpPr>
        <p:spPr>
          <a:xfrm>
            <a:off x="890295" y="2915792"/>
            <a:ext cx="4028440" cy="1750060"/>
          </a:xfrm>
          <a:custGeom>
            <a:avLst/>
            <a:gdLst/>
            <a:ahLst/>
            <a:cxnLst/>
            <a:rect l="l" t="t" r="r" b="b"/>
            <a:pathLst>
              <a:path w="4028440" h="1750060">
                <a:moveTo>
                  <a:pt x="713841" y="0"/>
                </a:moveTo>
                <a:lnTo>
                  <a:pt x="713841" y="1750060"/>
                </a:lnTo>
              </a:path>
              <a:path w="4028440" h="1750060">
                <a:moveTo>
                  <a:pt x="1221079" y="0"/>
                </a:moveTo>
                <a:lnTo>
                  <a:pt x="1221079" y="1750060"/>
                </a:lnTo>
              </a:path>
              <a:path w="4028440" h="1750060">
                <a:moveTo>
                  <a:pt x="1719300" y="0"/>
                </a:moveTo>
                <a:lnTo>
                  <a:pt x="1719300" y="1750060"/>
                </a:lnTo>
              </a:path>
              <a:path w="4028440" h="1750060">
                <a:moveTo>
                  <a:pt x="2328138" y="0"/>
                </a:moveTo>
                <a:lnTo>
                  <a:pt x="2328138" y="1750060"/>
                </a:lnTo>
              </a:path>
              <a:path w="4028440" h="1750060">
                <a:moveTo>
                  <a:pt x="2882874" y="0"/>
                </a:moveTo>
                <a:lnTo>
                  <a:pt x="2882874" y="1750060"/>
                </a:lnTo>
              </a:path>
              <a:path w="4028440" h="1750060">
                <a:moveTo>
                  <a:pt x="3447262" y="0"/>
                </a:moveTo>
                <a:lnTo>
                  <a:pt x="3447262" y="1750060"/>
                </a:lnTo>
              </a:path>
              <a:path w="4028440" h="1750060">
                <a:moveTo>
                  <a:pt x="0" y="463550"/>
                </a:moveTo>
                <a:lnTo>
                  <a:pt x="4027906" y="463550"/>
                </a:lnTo>
              </a:path>
              <a:path w="4028440" h="1750060">
                <a:moveTo>
                  <a:pt x="0" y="1103630"/>
                </a:moveTo>
                <a:lnTo>
                  <a:pt x="4027906" y="1103630"/>
                </a:lnTo>
              </a:path>
              <a:path w="4028440" h="1750060">
                <a:moveTo>
                  <a:pt x="6350" y="0"/>
                </a:moveTo>
                <a:lnTo>
                  <a:pt x="6350" y="1750060"/>
                </a:lnTo>
              </a:path>
              <a:path w="4028440" h="1750060">
                <a:moveTo>
                  <a:pt x="4021556" y="0"/>
                </a:moveTo>
                <a:lnTo>
                  <a:pt x="4021556" y="1750060"/>
                </a:lnTo>
              </a:path>
              <a:path w="4028440" h="1750060">
                <a:moveTo>
                  <a:pt x="0" y="6350"/>
                </a:moveTo>
                <a:lnTo>
                  <a:pt x="4027906" y="6350"/>
                </a:lnTo>
              </a:path>
              <a:path w="4028440" h="1750060">
                <a:moveTo>
                  <a:pt x="0" y="1743710"/>
                </a:moveTo>
                <a:lnTo>
                  <a:pt x="4027906" y="174371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6749542" y="3013329"/>
          <a:ext cx="3933824" cy="1535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0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6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5-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дневная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неделя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6-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дневная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неделя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 marL="144145" marR="135890" indent="-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Общая допустимая нагрузка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за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период обучения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в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10-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классах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2312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7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2516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E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87095" y="5009386"/>
            <a:ext cx="11417935" cy="1755775"/>
          </a:xfrm>
          <a:prstGeom prst="rect">
            <a:avLst/>
          </a:prstGeom>
          <a:solidFill>
            <a:srgbClr val="FAE4D5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 algn="just">
              <a:lnSpc>
                <a:spcPct val="100000"/>
              </a:lnSpc>
              <a:spcBef>
                <a:spcPts val="315"/>
              </a:spcBef>
            </a:pPr>
            <a:r>
              <a:rPr sz="1800" b="1" dirty="0">
                <a:latin typeface="Times New Roman"/>
                <a:cs typeface="Times New Roman"/>
              </a:rPr>
              <a:t>НОО: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Приказ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№704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(Изменения: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п.3.1)</a:t>
            </a:r>
            <a:endParaRPr sz="1800">
              <a:latin typeface="Times New Roman"/>
              <a:cs typeface="Times New Roman"/>
            </a:endParaRPr>
          </a:p>
          <a:p>
            <a:pPr marL="91440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подпункт</a:t>
            </a:r>
            <a:r>
              <a:rPr sz="1800" spc="-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17.5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дополнить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абзацем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следующего</a:t>
            </a:r>
            <a:r>
              <a:rPr sz="1800" spc="-7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содержания:</a:t>
            </a:r>
            <a:endParaRPr sz="1800">
              <a:latin typeface="Times New Roman"/>
              <a:cs typeface="Times New Roman"/>
            </a:endParaRPr>
          </a:p>
          <a:p>
            <a:pPr marL="91440" marR="8191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"</a:t>
            </a:r>
            <a:r>
              <a:rPr sz="1800" b="1" dirty="0">
                <a:latin typeface="Times New Roman"/>
                <a:cs typeface="Times New Roman"/>
              </a:rPr>
              <a:t>При</a:t>
            </a:r>
            <a:r>
              <a:rPr sz="1800" b="1" spc="3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реализации</a:t>
            </a:r>
            <a:r>
              <a:rPr sz="1800" b="1" spc="3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трехгодичного</a:t>
            </a:r>
            <a:r>
              <a:rPr sz="1800" b="1" spc="3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срока</a:t>
            </a:r>
            <a:r>
              <a:rPr sz="1800" b="1" spc="3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обучения</a:t>
            </a:r>
            <a:r>
              <a:rPr sz="1800" b="1" spc="3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</a:t>
            </a:r>
            <a:r>
              <a:rPr sz="1800" b="1" spc="3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уровне</a:t>
            </a:r>
            <a:r>
              <a:rPr sz="1800" b="1" spc="35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начального</a:t>
            </a:r>
            <a:r>
              <a:rPr sz="1800" b="1" spc="34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общего</a:t>
            </a:r>
            <a:r>
              <a:rPr sz="1800" b="1" spc="3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образования</a:t>
            </a:r>
            <a:r>
              <a:rPr sz="1800" b="1" spc="36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необходимо </a:t>
            </a:r>
            <a:r>
              <a:rPr sz="1800" dirty="0">
                <a:latin typeface="Times New Roman"/>
                <a:cs typeface="Times New Roman"/>
              </a:rPr>
              <a:t>равномерно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распределять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образовательную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нагрузку</a:t>
            </a:r>
            <a:r>
              <a:rPr sz="1800" spc="8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три</a:t>
            </a:r>
            <a:r>
              <a:rPr sz="1800" b="1" spc="7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года</a:t>
            </a:r>
            <a:r>
              <a:rPr sz="1800" b="1" spc="7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обучения</a:t>
            </a:r>
            <a:r>
              <a:rPr sz="1800" dirty="0">
                <a:latin typeface="Times New Roman"/>
                <a:cs typeface="Times New Roman"/>
              </a:rPr>
              <a:t>,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корректировать</a:t>
            </a:r>
            <a:r>
              <a:rPr sz="1800" spc="7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общий</a:t>
            </a:r>
            <a:r>
              <a:rPr sz="1800" spc="7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объем </a:t>
            </a:r>
            <a:r>
              <a:rPr sz="1800" dirty="0">
                <a:latin typeface="Times New Roman"/>
                <a:cs typeface="Times New Roman"/>
              </a:rPr>
              <a:t>аудиторной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нагрузки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обучающихся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индивидуальным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учебным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планам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84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соответствии</a:t>
            </a:r>
            <a:r>
              <a:rPr sz="1800" spc="48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49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Гигиеническими нормативами</a:t>
            </a:r>
            <a:r>
              <a:rPr sz="1800" spc="-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Санитарно-эпидемиологическими</a:t>
            </a:r>
            <a:r>
              <a:rPr sz="1800" spc="-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требованиями.";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6755892" y="3019679"/>
          <a:ext cx="3933824" cy="15354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01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69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66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7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87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031065"/>
              </p:ext>
            </p:extLst>
          </p:nvPr>
        </p:nvGraphicFramePr>
        <p:xfrm>
          <a:off x="421259" y="535177"/>
          <a:ext cx="11337290" cy="33077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06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3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800" b="1" u="sng" spc="-20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БЫЛО</a:t>
                      </a:r>
                      <a:endParaRPr lang="ru-RU" sz="1800" b="1" u="sng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(Приказы</a:t>
                      </a:r>
                      <a:r>
                        <a:rPr sz="1800" spc="-2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№370,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371,</a:t>
                      </a:r>
                      <a:r>
                        <a:rPr sz="1800" spc="-3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372)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lang="ru-RU" sz="1800" b="1" u="sng" spc="-10" dirty="0">
                          <a:solidFill>
                            <a:srgbClr val="001F5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cs typeface="Times New Roman"/>
                        </a:rPr>
                        <a:t>СТАЛО</a:t>
                      </a:r>
                      <a:endParaRPr lang="ru-RU" sz="1800" b="1" u="sng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(Приказ</a:t>
                      </a:r>
                      <a:r>
                        <a:rPr sz="1800" spc="-7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№704)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635">
                <a:tc>
                  <a:txBody>
                    <a:bodyPr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1964689" algn="l"/>
                          <a:tab pos="4204970" algn="l"/>
                        </a:tabLst>
                      </a:pP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деятельности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осуществляется</a:t>
                      </a:r>
                      <a:r>
                        <a:rPr sz="1800" spc="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spc="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учебным</a:t>
                      </a:r>
                      <a:r>
                        <a:rPr sz="1800" spc="19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четвертям.</a:t>
                      </a:r>
                      <a:r>
                        <a:rPr sz="1800" spc="18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Каждая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образовательная</a:t>
                      </a:r>
                      <a:r>
                        <a:rPr sz="1800" spc="37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организация</a:t>
                      </a:r>
                      <a:r>
                        <a:rPr sz="1800" spc="36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самостоятельно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определяет</a:t>
                      </a:r>
                      <a:r>
                        <a:rPr sz="1800" spc="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режим</a:t>
                      </a:r>
                      <a:r>
                        <a:rPr sz="1800" spc="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spc="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(5-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дневная</a:t>
                      </a:r>
                      <a:r>
                        <a:rPr sz="1800" spc="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800" spc="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6-дневная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учебная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неделя)</a:t>
                      </a:r>
                      <a:r>
                        <a:rPr sz="1800" spc="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учетом</a:t>
                      </a:r>
                      <a:r>
                        <a:rPr sz="1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законодательства</a:t>
                      </a:r>
                      <a:r>
                        <a:rPr sz="1800" spc="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Российской Федерации</a:t>
                      </a:r>
                      <a:endParaRPr sz="1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419608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ООО:</a:t>
                      </a:r>
                      <a:r>
                        <a:rPr sz="1800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п.168.1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СОО:</a:t>
                      </a:r>
                      <a:r>
                        <a:rPr sz="1800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п.132.1 </a:t>
                      </a:r>
                      <a:r>
                        <a:rPr sz="18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НОО:</a:t>
                      </a:r>
                      <a:r>
                        <a:rPr sz="1800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п.172.1</a:t>
                      </a:r>
                      <a:endParaRPr sz="1800" dirty="0">
                        <a:solidFill>
                          <a:srgbClr val="FF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1915" algn="just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Режим</a:t>
                      </a:r>
                      <a:r>
                        <a:rPr sz="1800" spc="1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spc="1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14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график</a:t>
                      </a:r>
                      <a:r>
                        <a:rPr sz="1800" spc="14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1800" spc="1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r>
                        <a:rPr sz="1800" spc="1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устанавливается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образовательной</a:t>
                      </a:r>
                      <a:r>
                        <a:rPr sz="1800" spc="-3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организацией</a:t>
                      </a:r>
                      <a:r>
                        <a:rPr sz="1800" spc="-3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самостоятельно</a:t>
                      </a:r>
                      <a:r>
                        <a:rPr sz="1800" spc="-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-4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учетом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законодательства</a:t>
                      </a:r>
                      <a:r>
                        <a:rPr sz="1800" spc="3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Российской</a:t>
                      </a:r>
                      <a:r>
                        <a:rPr sz="1800" spc="32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Федерации</a:t>
                      </a:r>
                      <a:r>
                        <a:rPr sz="1800" spc="32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гигиенических</a:t>
                      </a:r>
                      <a:r>
                        <a:rPr sz="1800" spc="2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нормативов</a:t>
                      </a:r>
                      <a:r>
                        <a:rPr sz="1800" spc="2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800" spc="26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четвертям,</a:t>
                      </a:r>
                      <a:r>
                        <a:rPr sz="1800" spc="26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триместрам,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индивидуальному</a:t>
                      </a:r>
                      <a:r>
                        <a:rPr sz="1800" spc="-114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графику)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91440" marR="4320540" algn="just">
                        <a:lnSpc>
                          <a:spcPct val="100000"/>
                        </a:lnSpc>
                      </a:pP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ООО:</a:t>
                      </a:r>
                      <a:r>
                        <a:rPr sz="1800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п.168.1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СОО:</a:t>
                      </a:r>
                      <a:r>
                        <a:rPr sz="1800" spc="-15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п.132.1 </a:t>
                      </a:r>
                      <a:r>
                        <a:rPr sz="180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НОО:</a:t>
                      </a:r>
                      <a:r>
                        <a:rPr sz="1800" spc="-5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п.172.1</a:t>
                      </a:r>
                      <a:endParaRPr sz="180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1053083" y="4332732"/>
            <a:ext cx="10086340" cy="1754505"/>
          </a:xfrm>
          <a:prstGeom prst="rect">
            <a:avLst/>
          </a:prstGeom>
          <a:solidFill>
            <a:srgbClr val="FAE4D5"/>
          </a:solidFill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Дополнения: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91440" marR="831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При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возникновении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отдельных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чрезвычайных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ситуаций,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том</a:t>
            </a:r>
            <a:r>
              <a:rPr sz="1800" spc="1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числе</a:t>
            </a:r>
            <a:r>
              <a:rPr sz="1800" spc="15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военных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действий,</a:t>
            </a:r>
            <a:r>
              <a:rPr sz="1800" spc="145" dirty="0">
                <a:latin typeface="Times New Roman"/>
                <a:cs typeface="Times New Roman"/>
              </a:rPr>
              <a:t>  </a:t>
            </a:r>
            <a:r>
              <a:rPr sz="1800" spc="-25" dirty="0">
                <a:latin typeface="Times New Roman"/>
                <a:cs typeface="Times New Roman"/>
              </a:rPr>
              <a:t>на </a:t>
            </a:r>
            <a:r>
              <a:rPr sz="1800" dirty="0">
                <a:latin typeface="Times New Roman"/>
                <a:cs typeface="Times New Roman"/>
              </a:rPr>
              <a:t>отдельных</a:t>
            </a:r>
            <a:r>
              <a:rPr sz="1800" spc="204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территориях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общеобразовательные</a:t>
            </a:r>
            <a:r>
              <a:rPr sz="1800" spc="21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организации</a:t>
            </a:r>
            <a:r>
              <a:rPr sz="1800" spc="210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могут</a:t>
            </a:r>
            <a:r>
              <a:rPr sz="1800" b="1" spc="204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вводить</a:t>
            </a:r>
            <a:r>
              <a:rPr sz="1800" b="1" spc="215" dirty="0">
                <a:latin typeface="Times New Roman"/>
                <a:cs typeface="Times New Roman"/>
              </a:rPr>
              <a:t>  </a:t>
            </a:r>
            <a:r>
              <a:rPr sz="1800" b="1" spc="-10" dirty="0">
                <a:latin typeface="Times New Roman"/>
                <a:cs typeface="Times New Roman"/>
              </a:rPr>
              <a:t>дополнительные </a:t>
            </a:r>
            <a:r>
              <a:rPr sz="1800" b="1" dirty="0">
                <a:latin typeface="Times New Roman"/>
                <a:cs typeface="Times New Roman"/>
              </a:rPr>
              <a:t>каникулы</a:t>
            </a:r>
            <a:r>
              <a:rPr sz="1800" b="1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течение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учебного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года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сентября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по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май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сдвигом</a:t>
            </a:r>
            <a:r>
              <a:rPr sz="1800" spc="30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учебного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процесса</a:t>
            </a:r>
            <a:r>
              <a:rPr sz="1800" spc="30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летние </a:t>
            </a:r>
            <a:r>
              <a:rPr sz="1800" dirty="0">
                <a:latin typeface="Times New Roman"/>
                <a:cs typeface="Times New Roman"/>
              </a:rPr>
              <a:t>месяцы</a:t>
            </a:r>
            <a:r>
              <a:rPr sz="1800" spc="-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(ООО:</a:t>
            </a:r>
            <a:r>
              <a:rPr sz="1800" spc="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п.167.9;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СОО: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п.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132.5;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НОО: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п.172.7)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2028" y="582929"/>
            <a:ext cx="103441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ФОП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НОО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967096" y="826769"/>
            <a:ext cx="97155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58115">
              <a:lnSpc>
                <a:spcPct val="100000"/>
              </a:lnSpc>
              <a:spcBef>
                <a:spcPts val="95"/>
              </a:spcBef>
              <a:tabLst>
                <a:tab pos="550545" algn="l"/>
              </a:tabLst>
            </a:pPr>
            <a:r>
              <a:rPr sz="1600" spc="-25" dirty="0">
                <a:latin typeface="Times New Roman"/>
                <a:cs typeface="Times New Roman"/>
              </a:rPr>
              <a:t>по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всем </a:t>
            </a:r>
            <a:r>
              <a:rPr sz="1600" spc="-25" dirty="0">
                <a:latin typeface="Times New Roman"/>
                <a:cs typeface="Times New Roman"/>
              </a:rPr>
              <a:t>превышать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944236" y="2299157"/>
            <a:ext cx="971550" cy="5137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95"/>
              </a:spcBef>
              <a:tabLst>
                <a:tab pos="377825" algn="l"/>
              </a:tabLst>
            </a:pPr>
            <a:r>
              <a:rPr sz="1600" spc="-25" dirty="0">
                <a:latin typeface="Times New Roman"/>
                <a:cs typeface="Times New Roman"/>
              </a:rPr>
              <a:t>по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всем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600" spc="-10" dirty="0">
                <a:latin typeface="Times New Roman"/>
                <a:cs typeface="Times New Roman"/>
              </a:rPr>
              <a:t>превышать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9473" y="826769"/>
            <a:ext cx="5607050" cy="51720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4925" marR="438784">
              <a:lnSpc>
                <a:spcPct val="100000"/>
              </a:lnSpc>
              <a:spcBef>
                <a:spcPts val="95"/>
              </a:spcBef>
              <a:tabLst>
                <a:tab pos="1003935" algn="l"/>
                <a:tab pos="1181100" algn="l"/>
                <a:tab pos="1694814" algn="l"/>
                <a:tab pos="2188845" algn="l"/>
                <a:tab pos="2616835" algn="l"/>
                <a:tab pos="2874645" algn="l"/>
                <a:tab pos="3398520" algn="l"/>
                <a:tab pos="3816350" algn="l"/>
                <a:tab pos="3982085" algn="l"/>
              </a:tabLst>
            </a:pPr>
            <a:r>
              <a:rPr sz="1600" spc="-10" dirty="0">
                <a:latin typeface="Times New Roman"/>
                <a:cs typeface="Times New Roman"/>
              </a:rPr>
              <a:t>П.171.27.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Суммарный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объем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домашнего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задания предметам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5" dirty="0">
                <a:latin typeface="Times New Roman"/>
                <a:cs typeface="Times New Roman"/>
              </a:rPr>
              <a:t>для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каждого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класса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должен </a:t>
            </a:r>
            <a:r>
              <a:rPr sz="1600" dirty="0">
                <a:latin typeface="Times New Roman"/>
                <a:cs typeface="Times New Roman"/>
              </a:rPr>
              <a:t>продолжительности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выполнения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1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1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класса,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1.5</a:t>
            </a:r>
            <a:endParaRPr sz="1600">
              <a:latin typeface="Times New Roman"/>
              <a:cs typeface="Times New Roman"/>
            </a:endParaRPr>
          </a:p>
          <a:p>
            <a:pPr marL="34925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часа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классов,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часа –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</a:t>
            </a:r>
            <a:r>
              <a:rPr sz="1600" spc="-10" dirty="0">
                <a:latin typeface="Times New Roman"/>
                <a:cs typeface="Times New Roman"/>
              </a:rPr>
              <a:t> класса.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5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ФОП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25" dirty="0">
                <a:latin typeface="Times New Roman"/>
                <a:cs typeface="Times New Roman"/>
              </a:rPr>
              <a:t>ООО</a:t>
            </a:r>
            <a:endParaRPr sz="160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  <a:tabLst>
                <a:tab pos="981710" algn="l"/>
                <a:tab pos="1158240" algn="l"/>
                <a:tab pos="1673225" algn="l"/>
                <a:tab pos="2164715" algn="l"/>
                <a:tab pos="2593975" algn="l"/>
                <a:tab pos="2850515" algn="l"/>
                <a:tab pos="3377565" algn="l"/>
                <a:tab pos="3795395" algn="l"/>
                <a:tab pos="3957954" algn="l"/>
              </a:tabLst>
            </a:pPr>
            <a:r>
              <a:rPr sz="1600" spc="-10" dirty="0">
                <a:latin typeface="Times New Roman"/>
                <a:cs typeface="Times New Roman"/>
              </a:rPr>
              <a:t>П.167.21.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Суммарный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объем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домашнего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задания</a:t>
            </a:r>
            <a:r>
              <a:rPr sz="1600" spc="5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предметам</a:t>
            </a:r>
            <a:r>
              <a:rPr sz="1600" dirty="0">
                <a:latin typeface="Times New Roman"/>
                <a:cs typeface="Times New Roman"/>
              </a:rPr>
              <a:t>		</a:t>
            </a:r>
            <a:r>
              <a:rPr sz="1600" spc="-25" dirty="0">
                <a:latin typeface="Times New Roman"/>
                <a:cs typeface="Times New Roman"/>
              </a:rPr>
              <a:t>для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каждого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класса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не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должен продолжительности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выполнения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часа</a:t>
            </a:r>
            <a:r>
              <a:rPr sz="1600" spc="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5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класса,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2,5</a:t>
            </a:r>
            <a:r>
              <a:rPr sz="1600" spc="47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часа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6-</a:t>
            </a:r>
            <a:r>
              <a:rPr sz="1600" dirty="0">
                <a:latin typeface="Times New Roman"/>
                <a:cs typeface="Times New Roman"/>
              </a:rPr>
              <a:t>8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классов,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3,5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часа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9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класса.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ФОП</a:t>
            </a:r>
            <a:r>
              <a:rPr sz="1600" b="1" spc="-25" dirty="0">
                <a:latin typeface="Times New Roman"/>
                <a:cs typeface="Times New Roman"/>
              </a:rPr>
              <a:t> СОО</a:t>
            </a:r>
            <a:endParaRPr sz="16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Суммарный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объем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домашнего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задания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всем</a:t>
            </a:r>
            <a:r>
              <a:rPr sz="1600" spc="8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предметам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для </a:t>
            </a:r>
            <a:r>
              <a:rPr sz="1600" dirty="0">
                <a:latin typeface="Times New Roman"/>
                <a:cs typeface="Times New Roman"/>
              </a:rPr>
              <a:t>каждого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класса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не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должен</a:t>
            </a:r>
            <a:r>
              <a:rPr sz="1600" spc="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превышать</a:t>
            </a:r>
            <a:r>
              <a:rPr sz="1600" spc="245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продолжительности выполнения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3,5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часа.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1600">
              <a:latin typeface="Times New Roman"/>
              <a:cs typeface="Times New Roman"/>
            </a:endParaRPr>
          </a:p>
          <a:p>
            <a:pPr marL="281940" marR="270510" indent="-635" algn="ctr">
              <a:lnSpc>
                <a:spcPct val="100000"/>
              </a:lnSpc>
            </a:pPr>
            <a:r>
              <a:rPr sz="16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1600" b="1" i="1" spc="254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dirty="0">
                <a:solidFill>
                  <a:srgbClr val="001F5F"/>
                </a:solidFill>
                <a:latin typeface="Times New Roman"/>
                <a:cs typeface="Times New Roman"/>
              </a:rPr>
              <a:t>организацией</a:t>
            </a:r>
            <a:r>
              <a:rPr sz="1600" b="1" i="1" spc="19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осуществляется </a:t>
            </a:r>
            <a:r>
              <a:rPr sz="16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координация</a:t>
            </a:r>
            <a:r>
              <a:rPr sz="1600" b="1" i="1" spc="-5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dirty="0">
                <a:solidFill>
                  <a:srgbClr val="001F5F"/>
                </a:solidFill>
                <a:latin typeface="Times New Roman"/>
                <a:cs typeface="Times New Roman"/>
              </a:rPr>
              <a:t>и </a:t>
            </a:r>
            <a:r>
              <a:rPr sz="16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контроль</a:t>
            </a:r>
            <a:r>
              <a:rPr sz="1600" b="1" i="1" spc="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объема</a:t>
            </a:r>
            <a:r>
              <a:rPr sz="1600" b="1" i="1" spc="-4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домашнего</a:t>
            </a:r>
            <a:r>
              <a:rPr sz="1600" b="1" i="1" spc="-3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задания </a:t>
            </a:r>
            <a:r>
              <a:rPr sz="1600" b="1" i="1" spc="-25" dirty="0">
                <a:solidFill>
                  <a:srgbClr val="001F5F"/>
                </a:solidFill>
                <a:latin typeface="Times New Roman"/>
                <a:cs typeface="Times New Roman"/>
              </a:rPr>
              <a:t>обучающихся</a:t>
            </a:r>
            <a:r>
              <a:rPr sz="1600" b="1" i="1" spc="-7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20" dirty="0">
                <a:solidFill>
                  <a:srgbClr val="001F5F"/>
                </a:solidFill>
                <a:latin typeface="Times New Roman"/>
                <a:cs typeface="Times New Roman"/>
              </a:rPr>
              <a:t>каждого</a:t>
            </a:r>
            <a:r>
              <a:rPr sz="16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класса</a:t>
            </a:r>
            <a:r>
              <a:rPr sz="1600" b="1" i="1" spc="-2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dirty="0">
                <a:solidFill>
                  <a:srgbClr val="001F5F"/>
                </a:solidFill>
                <a:latin typeface="Times New Roman"/>
                <a:cs typeface="Times New Roman"/>
              </a:rPr>
              <a:t>по</a:t>
            </a:r>
            <a:r>
              <a:rPr sz="1600" b="1" i="1" spc="-40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50" dirty="0">
                <a:solidFill>
                  <a:srgbClr val="001F5F"/>
                </a:solidFill>
                <a:latin typeface="Times New Roman"/>
                <a:cs typeface="Times New Roman"/>
              </a:rPr>
              <a:t>всем </a:t>
            </a:r>
            <a:r>
              <a:rPr sz="1600" b="1" i="1" spc="-20" dirty="0">
                <a:solidFill>
                  <a:srgbClr val="001F5F"/>
                </a:solidFill>
                <a:latin typeface="Times New Roman"/>
                <a:cs typeface="Times New Roman"/>
              </a:rPr>
              <a:t>предметам</a:t>
            </a:r>
            <a:r>
              <a:rPr sz="1600" b="1" i="1" spc="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50" dirty="0">
                <a:solidFill>
                  <a:srgbClr val="001F5F"/>
                </a:solidFill>
                <a:latin typeface="Times New Roman"/>
                <a:cs typeface="Times New Roman"/>
              </a:rPr>
              <a:t>в </a:t>
            </a:r>
            <a:r>
              <a:rPr sz="1600" b="1" i="1" spc="-30" dirty="0">
                <a:solidFill>
                  <a:srgbClr val="001F5F"/>
                </a:solidFill>
                <a:latin typeface="Times New Roman"/>
                <a:cs typeface="Times New Roman"/>
              </a:rPr>
              <a:t>соответствии </a:t>
            </a:r>
            <a:r>
              <a:rPr sz="1600" b="1" i="1" dirty="0">
                <a:solidFill>
                  <a:srgbClr val="001F5F"/>
                </a:solidFill>
                <a:latin typeface="Times New Roman"/>
                <a:cs typeface="Times New Roman"/>
              </a:rPr>
              <a:t>с</a:t>
            </a:r>
            <a:r>
              <a:rPr sz="1600" b="1" i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20" dirty="0">
                <a:solidFill>
                  <a:srgbClr val="001F5F"/>
                </a:solidFill>
                <a:latin typeface="Times New Roman"/>
                <a:cs typeface="Times New Roman"/>
              </a:rPr>
              <a:t>санитарными</a:t>
            </a:r>
            <a:r>
              <a:rPr sz="1600" b="1" i="1" spc="-15" dirty="0">
                <a:solidFill>
                  <a:srgbClr val="001F5F"/>
                </a:solidFill>
                <a:latin typeface="Times New Roman"/>
                <a:cs typeface="Times New Roman"/>
              </a:rPr>
              <a:t> </a:t>
            </a:r>
            <a:r>
              <a:rPr sz="1600" b="1" i="1" spc="-20" dirty="0">
                <a:solidFill>
                  <a:srgbClr val="001F5F"/>
                </a:solidFill>
                <a:latin typeface="Times New Roman"/>
                <a:cs typeface="Times New Roman"/>
              </a:rPr>
              <a:t>нормами </a:t>
            </a:r>
            <a:r>
              <a:rPr sz="1600" b="1" i="1" spc="-10" dirty="0">
                <a:solidFill>
                  <a:srgbClr val="001F5F"/>
                </a:solidFill>
                <a:latin typeface="Times New Roman"/>
                <a:cs typeface="Times New Roman"/>
              </a:rPr>
              <a:t>(гигиеническим нормативами).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010400" y="131826"/>
            <a:ext cx="457200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1800" dirty="0">
                <a:solidFill>
                  <a:srgbClr val="FF0000"/>
                </a:solidFill>
              </a:rPr>
              <a:t>ДОПОЛНЕНИЯ</a:t>
            </a:r>
            <a:r>
              <a:rPr lang="ru-RU" sz="1800" spc="-45" dirty="0">
                <a:solidFill>
                  <a:srgbClr val="FF0000"/>
                </a:solidFill>
              </a:rPr>
              <a:t> </a:t>
            </a:r>
            <a:r>
              <a:rPr sz="1800" dirty="0">
                <a:solidFill>
                  <a:srgbClr val="FF0000"/>
                </a:solidFill>
              </a:rPr>
              <a:t>с</a:t>
            </a:r>
            <a:r>
              <a:rPr sz="1800" spc="-65" dirty="0">
                <a:solidFill>
                  <a:srgbClr val="FF0000"/>
                </a:solidFill>
              </a:rPr>
              <a:t> </a:t>
            </a:r>
            <a:r>
              <a:rPr sz="1800" spc="-10" dirty="0">
                <a:solidFill>
                  <a:srgbClr val="FF0000"/>
                </a:solidFill>
              </a:rPr>
              <a:t>01.09.2025г.</a:t>
            </a:r>
            <a:endParaRPr sz="1800" dirty="0"/>
          </a:p>
          <a:p>
            <a:pPr marL="635" algn="ctr">
              <a:lnSpc>
                <a:spcPct val="100000"/>
              </a:lnSpc>
            </a:pPr>
            <a:r>
              <a:rPr sz="1800" dirty="0">
                <a:solidFill>
                  <a:srgbClr val="000000"/>
                </a:solidFill>
              </a:rPr>
              <a:t>Приказ</a:t>
            </a:r>
            <a:r>
              <a:rPr sz="1800" spc="-70" dirty="0">
                <a:solidFill>
                  <a:srgbClr val="000000"/>
                </a:solidFill>
              </a:rPr>
              <a:t> </a:t>
            </a:r>
            <a:r>
              <a:rPr sz="1800" spc="-20" dirty="0">
                <a:solidFill>
                  <a:srgbClr val="000000"/>
                </a:solidFill>
              </a:rPr>
              <a:t>№704</a:t>
            </a:r>
            <a:endParaRPr sz="1800" dirty="0"/>
          </a:p>
        </p:txBody>
      </p:sp>
      <p:sp>
        <p:nvSpPr>
          <p:cNvPr id="7" name="object 7"/>
          <p:cNvSpPr txBox="1"/>
          <p:nvPr/>
        </p:nvSpPr>
        <p:spPr>
          <a:xfrm>
            <a:off x="8055102" y="948690"/>
            <a:ext cx="18751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Домашние</a:t>
            </a:r>
            <a:r>
              <a:rPr sz="1800" spc="-9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задания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434328" y="1306067"/>
            <a:ext cx="5370830" cy="5264150"/>
          </a:xfrm>
          <a:custGeom>
            <a:avLst/>
            <a:gdLst/>
            <a:ahLst/>
            <a:cxnLst/>
            <a:rect l="l" t="t" r="r" b="b"/>
            <a:pathLst>
              <a:path w="5370830" h="5264150">
                <a:moveTo>
                  <a:pt x="5370576" y="0"/>
                </a:moveTo>
                <a:lnTo>
                  <a:pt x="0" y="0"/>
                </a:lnTo>
                <a:lnTo>
                  <a:pt x="0" y="5263896"/>
                </a:lnTo>
                <a:lnTo>
                  <a:pt x="5370576" y="5263896"/>
                </a:lnTo>
                <a:lnTo>
                  <a:pt x="5370576" y="0"/>
                </a:lnTo>
                <a:close/>
              </a:path>
            </a:pathLst>
          </a:custGeom>
          <a:solidFill>
            <a:srgbClr val="FAE4D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513068" y="1332357"/>
            <a:ext cx="145796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429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Домашнее </a:t>
            </a:r>
            <a:r>
              <a:rPr sz="1800" spc="-20" dirty="0">
                <a:latin typeface="Times New Roman"/>
                <a:cs typeface="Times New Roman"/>
              </a:rPr>
              <a:t>рекомендуется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25714" y="1332357"/>
            <a:ext cx="84074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9055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задание </a:t>
            </a:r>
            <a:r>
              <a:rPr sz="1800" spc="-20" dirty="0">
                <a:latin typeface="Times New Roman"/>
                <a:cs typeface="Times New Roman"/>
              </a:rPr>
              <a:t>задавать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22409" y="1332357"/>
            <a:ext cx="260540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33985">
              <a:lnSpc>
                <a:spcPct val="100000"/>
              </a:lnSpc>
              <a:spcBef>
                <a:spcPts val="100"/>
              </a:spcBef>
              <a:tabLst>
                <a:tab pos="416559" algn="l"/>
                <a:tab pos="686435" algn="l"/>
                <a:tab pos="1443990" algn="l"/>
                <a:tab pos="2137410" algn="l"/>
                <a:tab pos="2233295" algn="l"/>
              </a:tabLst>
            </a:pP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следующий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урок </a:t>
            </a:r>
            <a:r>
              <a:rPr sz="1800" spc="-25" dirty="0">
                <a:latin typeface="Times New Roman"/>
                <a:cs typeface="Times New Roman"/>
              </a:rPr>
              <a:t>на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текущем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уроке,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25" dirty="0">
                <a:latin typeface="Times New Roman"/>
                <a:cs typeface="Times New Roman"/>
              </a:rPr>
              <a:t>при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13068" y="1880996"/>
            <a:ext cx="521525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наличии</a:t>
            </a:r>
            <a:r>
              <a:rPr sz="1800" spc="3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электронного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журнала</a:t>
            </a:r>
            <a:r>
              <a:rPr sz="1800" spc="3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дублировать</a:t>
            </a:r>
            <a:r>
              <a:rPr sz="1800" spc="3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315" dirty="0">
                <a:latin typeface="Times New Roman"/>
                <a:cs typeface="Times New Roman"/>
              </a:rPr>
              <a:t> </a:t>
            </a:r>
            <a:r>
              <a:rPr sz="1800" spc="-25" dirty="0">
                <a:latin typeface="Times New Roman"/>
                <a:cs typeface="Times New Roman"/>
              </a:rPr>
              <a:t>нем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915035" algn="l"/>
                <a:tab pos="1285240" algn="l"/>
                <a:tab pos="2193290" algn="l"/>
                <a:tab pos="3154045" algn="l"/>
                <a:tab pos="4313555" algn="l"/>
              </a:tabLst>
            </a:pPr>
            <a:r>
              <a:rPr sz="1800" spc="-10" dirty="0">
                <a:latin typeface="Times New Roman"/>
                <a:cs typeface="Times New Roman"/>
              </a:rPr>
              <a:t>задание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не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позднее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времени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окончания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учебного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13068" y="2430017"/>
            <a:ext cx="52133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4780" marR="5080" indent="-1402715">
              <a:lnSpc>
                <a:spcPct val="100000"/>
              </a:lnSpc>
              <a:spcBef>
                <a:spcPts val="100"/>
              </a:spcBef>
              <a:tabLst>
                <a:tab pos="719455" algn="l"/>
                <a:tab pos="1399540" algn="l"/>
                <a:tab pos="2784475" algn="l"/>
                <a:tab pos="2886710" algn="l"/>
                <a:tab pos="4008754" algn="l"/>
              </a:tabLst>
            </a:pPr>
            <a:r>
              <a:rPr sz="1800" spc="-20" dirty="0">
                <a:latin typeface="Times New Roman"/>
                <a:cs typeface="Times New Roman"/>
              </a:rPr>
              <a:t>дня.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Для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выполнения</a:t>
            </a:r>
            <a:r>
              <a:rPr sz="1800" dirty="0">
                <a:latin typeface="Times New Roman"/>
                <a:cs typeface="Times New Roman"/>
              </a:rPr>
              <a:t>		</a:t>
            </a:r>
            <a:r>
              <a:rPr sz="1800" spc="-10" dirty="0">
                <a:latin typeface="Times New Roman"/>
                <a:cs typeface="Times New Roman"/>
              </a:rPr>
              <a:t>задания,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требующего </a:t>
            </a:r>
            <a:r>
              <a:rPr sz="1800" spc="-10" dirty="0">
                <a:latin typeface="Times New Roman"/>
                <a:cs typeface="Times New Roman"/>
              </a:rPr>
              <a:t>подготовки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(например,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659369" y="2704338"/>
            <a:ext cx="40684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968625">
              <a:lnSpc>
                <a:spcPct val="100000"/>
              </a:lnSpc>
              <a:spcBef>
                <a:spcPts val="100"/>
              </a:spcBef>
              <a:tabLst>
                <a:tab pos="1266825" algn="l"/>
                <a:tab pos="2772410" algn="l"/>
              </a:tabLst>
            </a:pPr>
            <a:r>
              <a:rPr sz="1800" spc="-30" dirty="0">
                <a:latin typeface="Times New Roman"/>
                <a:cs typeface="Times New Roman"/>
              </a:rPr>
              <a:t>подготовка </a:t>
            </a:r>
            <a:r>
              <a:rPr sz="1800" spc="-10" dirty="0">
                <a:latin typeface="Times New Roman"/>
                <a:cs typeface="Times New Roman"/>
              </a:rPr>
              <a:t>реферата,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оформление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презентации,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13068" y="2704338"/>
            <a:ext cx="115697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Times New Roman"/>
                <a:cs typeface="Times New Roman"/>
              </a:rPr>
              <a:t>длительной доклада, заучивание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45526" y="3252978"/>
            <a:ext cx="3581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37410" algn="l"/>
              </a:tabLst>
            </a:pPr>
            <a:r>
              <a:rPr sz="1800" spc="-10" dirty="0">
                <a:latin typeface="Times New Roman"/>
                <a:cs typeface="Times New Roman"/>
              </a:rPr>
              <a:t>стихотворений),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рекомендуется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13068" y="3374196"/>
            <a:ext cx="5215255" cy="880110"/>
          </a:xfrm>
          <a:prstGeom prst="rect">
            <a:avLst/>
          </a:prstGeom>
        </p:spPr>
        <p:txBody>
          <a:bodyPr vert="horz" wrap="square" lIns="0" tIns="1657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sz="1800" dirty="0">
                <a:latin typeface="Times New Roman"/>
                <a:cs typeface="Times New Roman"/>
              </a:rPr>
              <a:t>предоставлять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достаточное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количество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времени.</a:t>
            </a:r>
            <a:endParaRPr sz="18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sz="1800" dirty="0">
                <a:latin typeface="Times New Roman"/>
                <a:cs typeface="Times New Roman"/>
              </a:rPr>
              <a:t>Использование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электронных</a:t>
            </a:r>
            <a:r>
              <a:rPr sz="1800" spc="1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средств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обучения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513068" y="4228592"/>
            <a:ext cx="5215255" cy="1892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imes New Roman"/>
                <a:cs typeface="Times New Roman"/>
              </a:rPr>
              <a:t>ходе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реализации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образовательной</a:t>
            </a:r>
            <a:r>
              <a:rPr sz="1800" spc="330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деятельности, </a:t>
            </a:r>
            <a:r>
              <a:rPr sz="1800" dirty="0">
                <a:latin typeface="Times New Roman"/>
                <a:cs typeface="Times New Roman"/>
              </a:rPr>
              <a:t>включая</a:t>
            </a:r>
            <a:r>
              <a:rPr sz="1800" spc="409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выполнение</a:t>
            </a:r>
            <a:r>
              <a:rPr sz="1800" spc="41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домашних</a:t>
            </a:r>
            <a:r>
              <a:rPr sz="1800" spc="409" dirty="0">
                <a:latin typeface="Times New Roman"/>
                <a:cs typeface="Times New Roman"/>
              </a:rPr>
              <a:t>    </a:t>
            </a:r>
            <a:r>
              <a:rPr sz="1800" spc="-10" dirty="0">
                <a:latin typeface="Times New Roman"/>
                <a:cs typeface="Times New Roman"/>
              </a:rPr>
              <a:t>заданий, </a:t>
            </a:r>
            <a:r>
              <a:rPr sz="1800" dirty="0">
                <a:latin typeface="Times New Roman"/>
                <a:cs typeface="Times New Roman"/>
              </a:rPr>
              <a:t>внеурочную</a:t>
            </a:r>
            <a:r>
              <a:rPr sz="1800" spc="470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деятельность,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dirty="0">
                <a:latin typeface="Times New Roman"/>
                <a:cs typeface="Times New Roman"/>
              </a:rPr>
              <a:t>проводится</a:t>
            </a:r>
            <a:r>
              <a:rPr sz="1800" spc="475" dirty="0">
                <a:latin typeface="Times New Roman"/>
                <a:cs typeface="Times New Roman"/>
              </a:rPr>
              <a:t>    </a:t>
            </a:r>
            <a:r>
              <a:rPr sz="1800" spc="-50" dirty="0">
                <a:latin typeface="Times New Roman"/>
                <a:cs typeface="Times New Roman"/>
              </a:rPr>
              <a:t>в </a:t>
            </a:r>
            <a:r>
              <a:rPr sz="1800" dirty="0">
                <a:latin typeface="Times New Roman"/>
                <a:cs typeface="Times New Roman"/>
              </a:rPr>
              <a:t>соответствии</a:t>
            </a:r>
            <a:r>
              <a:rPr sz="1800" spc="43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4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Санитарно-эпидемиологическими </a:t>
            </a:r>
            <a:r>
              <a:rPr sz="1800" dirty="0">
                <a:latin typeface="Times New Roman"/>
                <a:cs typeface="Times New Roman"/>
              </a:rPr>
              <a:t>требованиями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Гигиеническими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нормативами.";</a:t>
            </a:r>
            <a:endParaRPr sz="1800">
              <a:latin typeface="Times New Roman"/>
              <a:cs typeface="Times New Roman"/>
            </a:endParaRPr>
          </a:p>
          <a:p>
            <a:pPr marL="458470">
              <a:lnSpc>
                <a:spcPct val="100000"/>
              </a:lnSpc>
              <a:spcBef>
                <a:spcPts val="1745"/>
              </a:spcBef>
            </a:pPr>
            <a:r>
              <a:rPr sz="1800" dirty="0">
                <a:latin typeface="Times New Roman"/>
                <a:cs typeface="Times New Roman"/>
              </a:rPr>
              <a:t>(ООО: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п.167.21;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СОО: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п. 131.17;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НОО: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п.171.27)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73628" y="234441"/>
            <a:ext cx="54851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Приказ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Минпросвещения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России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от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18.05.2023</a:t>
            </a:r>
            <a:r>
              <a:rPr sz="1800" b="1" spc="-6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№370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83969" y="508457"/>
            <a:ext cx="966216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000000"/>
                </a:solidFill>
              </a:rPr>
              <a:t>«Об</a:t>
            </a:r>
            <a:r>
              <a:rPr sz="1800" spc="-7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утверждении</a:t>
            </a:r>
            <a:r>
              <a:rPr sz="1800" spc="-40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федеральной</a:t>
            </a:r>
            <a:r>
              <a:rPr sz="1800" spc="-5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образовательной</a:t>
            </a:r>
            <a:r>
              <a:rPr sz="1800" spc="-4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программы</a:t>
            </a:r>
            <a:r>
              <a:rPr sz="1800" spc="-6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основного</a:t>
            </a:r>
            <a:r>
              <a:rPr sz="1800" spc="-65" dirty="0">
                <a:solidFill>
                  <a:srgbClr val="000000"/>
                </a:solidFill>
              </a:rPr>
              <a:t> </a:t>
            </a:r>
            <a:r>
              <a:rPr sz="1800" dirty="0">
                <a:solidFill>
                  <a:srgbClr val="000000"/>
                </a:solidFill>
              </a:rPr>
              <a:t>общего</a:t>
            </a:r>
            <a:r>
              <a:rPr sz="1800" spc="-40" dirty="0">
                <a:solidFill>
                  <a:srgbClr val="000000"/>
                </a:solidFill>
              </a:rPr>
              <a:t> </a:t>
            </a:r>
            <a:r>
              <a:rPr sz="1800" spc="-10" dirty="0">
                <a:solidFill>
                  <a:srgbClr val="000000"/>
                </a:solidFill>
              </a:rPr>
              <a:t>образования»</a:t>
            </a:r>
            <a:endParaRPr sz="1800"/>
          </a:p>
        </p:txBody>
      </p:sp>
      <p:sp>
        <p:nvSpPr>
          <p:cNvPr id="4" name="object 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160145">
              <a:lnSpc>
                <a:spcPct val="100000"/>
              </a:lnSpc>
              <a:spcBef>
                <a:spcPts val="100"/>
              </a:spcBef>
            </a:pPr>
            <a:r>
              <a:rPr dirty="0"/>
              <a:t>П.18.</a:t>
            </a:r>
            <a:r>
              <a:rPr spc="-65" dirty="0"/>
              <a:t> </a:t>
            </a:r>
            <a:r>
              <a:rPr dirty="0"/>
              <a:t>Система</a:t>
            </a:r>
            <a:r>
              <a:rPr spc="-35" dirty="0"/>
              <a:t> </a:t>
            </a:r>
            <a:r>
              <a:rPr dirty="0"/>
              <a:t>оценки</a:t>
            </a:r>
            <a:r>
              <a:rPr spc="-40" dirty="0"/>
              <a:t> </a:t>
            </a:r>
            <a:r>
              <a:rPr spc="-10" dirty="0"/>
              <a:t>достижения</a:t>
            </a:r>
            <a:r>
              <a:rPr spc="-20" dirty="0"/>
              <a:t> </a:t>
            </a:r>
            <a:r>
              <a:rPr spc="-10" dirty="0"/>
              <a:t>планируемых</a:t>
            </a:r>
            <a:r>
              <a:rPr spc="-45" dirty="0"/>
              <a:t> </a:t>
            </a:r>
            <a:r>
              <a:rPr spc="-30" dirty="0"/>
              <a:t>результатов</a:t>
            </a:r>
            <a:r>
              <a:rPr spc="-35" dirty="0"/>
              <a:t> </a:t>
            </a:r>
            <a:r>
              <a:rPr dirty="0"/>
              <a:t>освоения</a:t>
            </a:r>
            <a:r>
              <a:rPr spc="-45" dirty="0"/>
              <a:t> </a:t>
            </a:r>
            <a:r>
              <a:rPr dirty="0"/>
              <a:t>ФОП</a:t>
            </a:r>
            <a:r>
              <a:rPr spc="-60" dirty="0"/>
              <a:t> </a:t>
            </a:r>
            <a:r>
              <a:rPr spc="-25" dirty="0"/>
              <a:t>ООО</a:t>
            </a: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pc="-25" dirty="0"/>
          </a:p>
          <a:p>
            <a:pPr marL="12700" marR="5080">
              <a:lnSpc>
                <a:spcPct val="100000"/>
              </a:lnSpc>
              <a:tabLst>
                <a:tab pos="876300" algn="l"/>
                <a:tab pos="2729865" algn="l"/>
                <a:tab pos="4106545" algn="l"/>
                <a:tab pos="5633085" algn="l"/>
                <a:tab pos="6049645" algn="l"/>
                <a:tab pos="7290434" algn="l"/>
                <a:tab pos="8122284" algn="l"/>
                <a:tab pos="9215120" algn="l"/>
                <a:tab pos="9728835" algn="l"/>
                <a:tab pos="10585450" algn="l"/>
              </a:tabLst>
            </a:pPr>
            <a:r>
              <a:rPr b="0" u="none" dirty="0">
                <a:latin typeface="Times New Roman"/>
                <a:cs typeface="Times New Roman"/>
              </a:rPr>
              <a:t>18.2.</a:t>
            </a:r>
            <a:r>
              <a:rPr b="0" u="none" spc="-5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Основными</a:t>
            </a:r>
            <a:r>
              <a:rPr b="0" u="none" spc="-25" dirty="0">
                <a:latin typeface="Times New Roman"/>
                <a:cs typeface="Times New Roman"/>
              </a:rPr>
              <a:t> </a:t>
            </a:r>
            <a:r>
              <a:rPr b="0" u="none" spc="-10" dirty="0">
                <a:latin typeface="Times New Roman"/>
                <a:cs typeface="Times New Roman"/>
              </a:rPr>
              <a:t>направлениями</a:t>
            </a:r>
            <a:r>
              <a:rPr b="0" u="none" spc="-4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и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целями</a:t>
            </a:r>
            <a:r>
              <a:rPr b="0" u="none" spc="-4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оценочной</a:t>
            </a:r>
            <a:r>
              <a:rPr b="0" u="none" spc="-3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деятельности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в</a:t>
            </a:r>
            <a:r>
              <a:rPr b="0" u="none" spc="-40" dirty="0">
                <a:latin typeface="Times New Roman"/>
                <a:cs typeface="Times New Roman"/>
              </a:rPr>
              <a:t> </a:t>
            </a:r>
            <a:r>
              <a:rPr b="0" u="none" spc="-10" dirty="0">
                <a:latin typeface="Times New Roman"/>
                <a:cs typeface="Times New Roman"/>
              </a:rPr>
              <a:t>образовательной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организации</a:t>
            </a:r>
            <a:r>
              <a:rPr b="0" u="none" spc="-25" dirty="0">
                <a:latin typeface="Times New Roman"/>
                <a:cs typeface="Times New Roman"/>
              </a:rPr>
              <a:t> </a:t>
            </a:r>
            <a:r>
              <a:rPr b="0" u="none" spc="-10" dirty="0">
                <a:latin typeface="Times New Roman"/>
                <a:cs typeface="Times New Roman"/>
              </a:rPr>
              <a:t>являются: </a:t>
            </a:r>
            <a:r>
              <a:rPr b="0" spc="-10" dirty="0">
                <a:latin typeface="Times New Roman"/>
                <a:cs typeface="Times New Roman"/>
              </a:rPr>
              <a:t>оценка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10" dirty="0">
                <a:latin typeface="Times New Roman"/>
                <a:cs typeface="Times New Roman"/>
              </a:rPr>
              <a:t>образовательных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10" dirty="0">
                <a:latin typeface="Times New Roman"/>
                <a:cs typeface="Times New Roman"/>
              </a:rPr>
              <a:t>достижений</a:t>
            </a:r>
            <a:r>
              <a:rPr b="0" dirty="0">
                <a:latin typeface="Times New Roman"/>
                <a:cs typeface="Times New Roman"/>
              </a:rPr>
              <a:t>	</a:t>
            </a:r>
            <a:r>
              <a:rPr b="0" spc="-10" dirty="0">
                <a:latin typeface="Times New Roman"/>
                <a:cs typeface="Times New Roman"/>
              </a:rPr>
              <a:t>обучающихся</a:t>
            </a:r>
            <a:r>
              <a:rPr b="0" u="none" dirty="0">
                <a:latin typeface="Times New Roman"/>
                <a:cs typeface="Times New Roman"/>
              </a:rPr>
              <a:t>	</a:t>
            </a:r>
            <a:r>
              <a:rPr b="0" u="none" spc="-25" dirty="0">
                <a:latin typeface="Times New Roman"/>
                <a:cs typeface="Times New Roman"/>
              </a:rPr>
              <a:t>на</a:t>
            </a:r>
            <a:r>
              <a:rPr b="0" u="none" dirty="0">
                <a:latin typeface="Times New Roman"/>
                <a:cs typeface="Times New Roman"/>
              </a:rPr>
              <a:t>	</a:t>
            </a:r>
            <a:r>
              <a:rPr b="0" u="none" spc="-10" dirty="0">
                <a:latin typeface="Times New Roman"/>
                <a:cs typeface="Times New Roman"/>
              </a:rPr>
              <a:t>различных</a:t>
            </a:r>
            <a:r>
              <a:rPr b="0" u="none" dirty="0">
                <a:latin typeface="Times New Roman"/>
                <a:cs typeface="Times New Roman"/>
              </a:rPr>
              <a:t>	</a:t>
            </a:r>
            <a:r>
              <a:rPr b="0" u="none" spc="-10" dirty="0">
                <a:latin typeface="Times New Roman"/>
                <a:cs typeface="Times New Roman"/>
              </a:rPr>
              <a:t>этапах</a:t>
            </a:r>
            <a:r>
              <a:rPr b="0" u="none" dirty="0">
                <a:latin typeface="Times New Roman"/>
                <a:cs typeface="Times New Roman"/>
              </a:rPr>
              <a:t>	</a:t>
            </a:r>
            <a:r>
              <a:rPr b="0" u="none" spc="-10" dirty="0">
                <a:latin typeface="Times New Roman"/>
                <a:cs typeface="Times New Roman"/>
              </a:rPr>
              <a:t>обучения</a:t>
            </a:r>
            <a:r>
              <a:rPr b="0" u="none" dirty="0">
                <a:latin typeface="Times New Roman"/>
                <a:cs typeface="Times New Roman"/>
              </a:rPr>
              <a:t>	</a:t>
            </a:r>
            <a:r>
              <a:rPr b="0" u="none" spc="-25" dirty="0">
                <a:latin typeface="Times New Roman"/>
                <a:cs typeface="Times New Roman"/>
              </a:rPr>
              <a:t>как</a:t>
            </a:r>
            <a:r>
              <a:rPr b="0" u="none" dirty="0">
                <a:latin typeface="Times New Roman"/>
                <a:cs typeface="Times New Roman"/>
              </a:rPr>
              <a:t>	</a:t>
            </a:r>
            <a:r>
              <a:rPr b="0" u="none" spc="-10" dirty="0">
                <a:latin typeface="Times New Roman"/>
                <a:cs typeface="Times New Roman"/>
              </a:rPr>
              <a:t>основа</a:t>
            </a:r>
            <a:r>
              <a:rPr b="0" u="none" dirty="0">
                <a:latin typeface="Times New Roman"/>
                <a:cs typeface="Times New Roman"/>
              </a:rPr>
              <a:t>	</a:t>
            </a:r>
            <a:r>
              <a:rPr b="0" u="none" spc="-25" dirty="0">
                <a:latin typeface="Times New Roman"/>
                <a:cs typeface="Times New Roman"/>
              </a:rPr>
              <a:t>их </a:t>
            </a:r>
            <a:r>
              <a:rPr b="0" u="none" dirty="0">
                <a:latin typeface="Times New Roman"/>
                <a:cs typeface="Times New Roman"/>
              </a:rPr>
              <a:t>промежуточной</a:t>
            </a:r>
            <a:r>
              <a:rPr b="0" u="none" spc="8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и</a:t>
            </a:r>
            <a:r>
              <a:rPr b="0" u="none" spc="9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итоговой</a:t>
            </a:r>
            <a:r>
              <a:rPr b="0" u="none" spc="8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аттестации,</a:t>
            </a:r>
            <a:r>
              <a:rPr b="0" u="none" spc="9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а</a:t>
            </a:r>
            <a:r>
              <a:rPr b="0" u="none" spc="9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также</a:t>
            </a:r>
            <a:r>
              <a:rPr b="0" u="none" spc="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основа</a:t>
            </a:r>
            <a:r>
              <a:rPr b="0" spc="10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процедур</a:t>
            </a:r>
            <a:r>
              <a:rPr b="0" spc="9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внутреннего</a:t>
            </a:r>
            <a:r>
              <a:rPr b="0" spc="10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мониторинга</a:t>
            </a:r>
            <a:r>
              <a:rPr b="0" u="none" spc="95" dirty="0">
                <a:latin typeface="Times New Roman"/>
                <a:cs typeface="Times New Roman"/>
              </a:rPr>
              <a:t> </a:t>
            </a:r>
            <a:r>
              <a:rPr b="0" u="none" spc="-10" dirty="0">
                <a:latin typeface="Times New Roman"/>
                <a:cs typeface="Times New Roman"/>
              </a:rPr>
              <a:t>образовательной </a:t>
            </a:r>
            <a:r>
              <a:rPr b="0" u="none" dirty="0">
                <a:latin typeface="Times New Roman"/>
                <a:cs typeface="Times New Roman"/>
              </a:rPr>
              <a:t>организации,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мониторинговых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исследований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муниципального,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регионального</a:t>
            </a:r>
            <a:r>
              <a:rPr b="0" spc="-2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и</a:t>
            </a:r>
            <a:r>
              <a:rPr b="0" spc="-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федерального</a:t>
            </a:r>
            <a:r>
              <a:rPr b="0" spc="-2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уровней</a:t>
            </a:r>
            <a:r>
              <a:rPr b="0" u="none" spc="-10" dirty="0">
                <a:latin typeface="Times New Roman"/>
                <a:cs typeface="Times New Roman"/>
              </a:rPr>
              <a:t>;</a:t>
            </a:r>
            <a:r>
              <a:rPr b="0" u="none" spc="500" dirty="0">
                <a:latin typeface="Times New Roman"/>
                <a:cs typeface="Times New Roman"/>
              </a:rPr>
              <a:t>  </a:t>
            </a:r>
            <a:r>
              <a:rPr b="0" u="none" dirty="0">
                <a:latin typeface="Times New Roman"/>
                <a:cs typeface="Times New Roman"/>
              </a:rPr>
              <a:t>оценка</a:t>
            </a:r>
            <a:r>
              <a:rPr b="0" u="none" spc="-45" dirty="0">
                <a:latin typeface="Times New Roman"/>
                <a:cs typeface="Times New Roman"/>
              </a:rPr>
              <a:t> </a:t>
            </a:r>
            <a:r>
              <a:rPr b="0" u="none" spc="-25" dirty="0">
                <a:latin typeface="Times New Roman"/>
                <a:cs typeface="Times New Roman"/>
              </a:rPr>
              <a:t>результатов</a:t>
            </a:r>
            <a:r>
              <a:rPr b="0" u="none" spc="-6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деятельности</a:t>
            </a:r>
            <a:r>
              <a:rPr b="0" u="none" spc="-4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педагогических</a:t>
            </a:r>
            <a:r>
              <a:rPr b="0" u="none" spc="-55" dirty="0">
                <a:latin typeface="Times New Roman"/>
                <a:cs typeface="Times New Roman"/>
              </a:rPr>
              <a:t> </a:t>
            </a:r>
            <a:r>
              <a:rPr b="0" u="none" spc="-10" dirty="0">
                <a:latin typeface="Times New Roman"/>
                <a:cs typeface="Times New Roman"/>
              </a:rPr>
              <a:t>работников</a:t>
            </a:r>
            <a:r>
              <a:rPr b="0" u="none" spc="-45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как</a:t>
            </a:r>
            <a:r>
              <a:rPr b="0" u="none" spc="-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основа</a:t>
            </a:r>
            <a:r>
              <a:rPr b="0" spc="-5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аттестационных</a:t>
            </a:r>
            <a:r>
              <a:rPr b="0" spc="-50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процедур</a:t>
            </a:r>
            <a:r>
              <a:rPr b="0" u="none" spc="-10" dirty="0">
                <a:latin typeface="Times New Roman"/>
                <a:cs typeface="Times New Roman"/>
              </a:rPr>
              <a:t>;</a:t>
            </a:r>
          </a:p>
          <a:p>
            <a:pPr marL="12700">
              <a:lnSpc>
                <a:spcPct val="100000"/>
              </a:lnSpc>
            </a:pPr>
            <a:r>
              <a:rPr b="0" u="none" dirty="0">
                <a:latin typeface="Times New Roman"/>
                <a:cs typeface="Times New Roman"/>
              </a:rPr>
              <a:t>оценка</a:t>
            </a:r>
            <a:r>
              <a:rPr b="0" u="none" spc="-45" dirty="0">
                <a:latin typeface="Times New Roman"/>
                <a:cs typeface="Times New Roman"/>
              </a:rPr>
              <a:t> </a:t>
            </a:r>
            <a:r>
              <a:rPr b="0" u="none" spc="-25" dirty="0">
                <a:latin typeface="Times New Roman"/>
                <a:cs typeface="Times New Roman"/>
              </a:rPr>
              <a:t>результатов</a:t>
            </a:r>
            <a:r>
              <a:rPr b="0" u="none" spc="-6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деятельности</a:t>
            </a:r>
            <a:r>
              <a:rPr b="0" u="none" spc="-40" dirty="0">
                <a:latin typeface="Times New Roman"/>
                <a:cs typeface="Times New Roman"/>
              </a:rPr>
              <a:t> </a:t>
            </a:r>
            <a:r>
              <a:rPr b="0" u="none" spc="-10" dirty="0">
                <a:latin typeface="Times New Roman"/>
                <a:cs typeface="Times New Roman"/>
              </a:rPr>
              <a:t>образовательной</a:t>
            </a:r>
            <a:r>
              <a:rPr b="0" u="none" spc="-30" dirty="0">
                <a:latin typeface="Times New Roman"/>
                <a:cs typeface="Times New Roman"/>
              </a:rPr>
              <a:t> </a:t>
            </a:r>
            <a:r>
              <a:rPr b="0" u="none" spc="-10" dirty="0">
                <a:latin typeface="Times New Roman"/>
                <a:cs typeface="Times New Roman"/>
              </a:rPr>
              <a:t>организации</a:t>
            </a:r>
            <a:r>
              <a:rPr b="0" u="none" spc="-40" dirty="0">
                <a:latin typeface="Times New Roman"/>
                <a:cs typeface="Times New Roman"/>
              </a:rPr>
              <a:t> </a:t>
            </a:r>
            <a:r>
              <a:rPr b="0" u="none" dirty="0">
                <a:latin typeface="Times New Roman"/>
                <a:cs typeface="Times New Roman"/>
              </a:rPr>
              <a:t>как</a:t>
            </a:r>
            <a:r>
              <a:rPr b="0" u="none" spc="-40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основа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dirty="0">
                <a:latin typeface="Times New Roman"/>
                <a:cs typeface="Times New Roman"/>
              </a:rPr>
              <a:t>аккредитационных</a:t>
            </a:r>
            <a:r>
              <a:rPr b="0" spc="-35" dirty="0">
                <a:latin typeface="Times New Roman"/>
                <a:cs typeface="Times New Roman"/>
              </a:rPr>
              <a:t> </a:t>
            </a:r>
            <a:r>
              <a:rPr b="0" spc="-10" dirty="0">
                <a:latin typeface="Times New Roman"/>
                <a:cs typeface="Times New Roman"/>
              </a:rPr>
              <a:t>процедур</a:t>
            </a:r>
            <a:r>
              <a:rPr b="0" u="none" spc="-10" dirty="0">
                <a:latin typeface="Times New Roman"/>
                <a:cs typeface="Times New Roman"/>
              </a:rPr>
              <a:t>.</a:t>
            </a:r>
          </a:p>
          <a:p>
            <a:pPr marL="2820035">
              <a:lnSpc>
                <a:spcPct val="100000"/>
              </a:lnSpc>
              <a:spcBef>
                <a:spcPts val="1914"/>
              </a:spcBef>
            </a:pPr>
            <a:r>
              <a:rPr sz="2000" u="none" dirty="0"/>
              <a:t>Система</a:t>
            </a:r>
            <a:r>
              <a:rPr sz="2000" u="none" spc="-45" dirty="0"/>
              <a:t> </a:t>
            </a:r>
            <a:r>
              <a:rPr sz="2000" u="none" dirty="0"/>
              <a:t>оценки</a:t>
            </a:r>
            <a:r>
              <a:rPr sz="2000" u="none" spc="-60" dirty="0"/>
              <a:t> </a:t>
            </a:r>
            <a:r>
              <a:rPr sz="2000" u="none" spc="-10" dirty="0"/>
              <a:t>включает</a:t>
            </a:r>
            <a:r>
              <a:rPr sz="2000" u="none" spc="-60" dirty="0"/>
              <a:t> </a:t>
            </a:r>
            <a:r>
              <a:rPr sz="2000" u="none" spc="-10" dirty="0"/>
              <a:t>процедуры:</a:t>
            </a:r>
            <a:endParaRPr sz="2000"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86557"/>
              </p:ext>
            </p:extLst>
          </p:nvPr>
        </p:nvGraphicFramePr>
        <p:xfrm>
          <a:off x="797077" y="3935603"/>
          <a:ext cx="10905490" cy="238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745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600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59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Внутренняя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оценка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(п.18.4)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Внешняя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оценка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(п.18.5)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8FAA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11680">
                <a:tc>
                  <a:txBody>
                    <a:bodyPr/>
                    <a:lstStyle/>
                    <a:p>
                      <a:pPr marL="223520" indent="-132080">
                        <a:lnSpc>
                          <a:spcPct val="100000"/>
                        </a:lnSpc>
                        <a:spcBef>
                          <a:spcPts val="305"/>
                        </a:spcBef>
                        <a:buChar char="-"/>
                        <a:tabLst>
                          <a:tab pos="223520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стартовая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диагностика;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222885" indent="-131445">
                        <a:lnSpc>
                          <a:spcPct val="100000"/>
                        </a:lnSpc>
                        <a:spcBef>
                          <a:spcPts val="5"/>
                        </a:spcBef>
                        <a:buChar char="-"/>
                        <a:tabLst>
                          <a:tab pos="222885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текущая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тематическая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оценка;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377825" indent="-286385">
                        <a:lnSpc>
                          <a:spcPct val="100000"/>
                        </a:lnSpc>
                        <a:buChar char="-"/>
                        <a:tabLst>
                          <a:tab pos="37782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итоговая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оценка;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222885" indent="-131445">
                        <a:lnSpc>
                          <a:spcPct val="100000"/>
                        </a:lnSpc>
                        <a:buChar char="-"/>
                        <a:tabLst>
                          <a:tab pos="22288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промежуточная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аттестация;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222885" indent="-131445">
                        <a:lnSpc>
                          <a:spcPct val="100000"/>
                        </a:lnSpc>
                        <a:buChar char="-"/>
                        <a:tabLst>
                          <a:tab pos="222885" algn="l"/>
                        </a:tabLst>
                      </a:pP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психолого-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педагогическое</a:t>
                      </a:r>
                      <a:r>
                        <a:rPr sz="18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наблюдение;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223520" indent="-132080">
                        <a:lnSpc>
                          <a:spcPct val="100000"/>
                        </a:lnSpc>
                        <a:buChar char="-"/>
                        <a:tabLst>
                          <a:tab pos="223520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внутренний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мониторинг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достижений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обучающихся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tc>
                  <a:txBody>
                    <a:bodyPr/>
                    <a:lstStyle/>
                    <a:p>
                      <a:pPr marL="224154" indent="-132080">
                        <a:lnSpc>
                          <a:spcPct val="100000"/>
                        </a:lnSpc>
                        <a:spcBef>
                          <a:spcPts val="305"/>
                        </a:spcBef>
                        <a:buChar char="-"/>
                        <a:tabLst>
                          <a:tab pos="224154" algn="l"/>
                        </a:tabLst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независимая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оценка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качества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подготовки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обучающихся;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223520" indent="-131445" algn="just">
                        <a:lnSpc>
                          <a:spcPct val="100000"/>
                        </a:lnSpc>
                        <a:buChar char="-"/>
                        <a:tabLst>
                          <a:tab pos="22352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итоговая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аттестация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A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94156" y="207086"/>
            <a:ext cx="11155680" cy="8489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ИЗМЕНЕНИЯ</a:t>
            </a:r>
            <a:r>
              <a:rPr lang="ru-RU" sz="18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8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01.09.2025г.</a:t>
            </a:r>
            <a:endParaRPr sz="1800" dirty="0">
              <a:latin typeface="Times New Roman"/>
              <a:cs typeface="Times New Roman"/>
            </a:endParaRPr>
          </a:p>
          <a:p>
            <a:pPr marL="1270" algn="ctr">
              <a:lnSpc>
                <a:spcPct val="100000"/>
              </a:lnSpc>
              <a:spcBef>
                <a:spcPts val="5"/>
              </a:spcBef>
            </a:pPr>
            <a:r>
              <a:rPr sz="1800" b="1" dirty="0">
                <a:latin typeface="Times New Roman"/>
                <a:cs typeface="Times New Roman"/>
              </a:rPr>
              <a:t>Приказ</a:t>
            </a:r>
            <a:r>
              <a:rPr sz="1800" b="1" spc="-7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№704</a:t>
            </a:r>
            <a:endParaRPr sz="18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Дополнения</a:t>
            </a:r>
            <a:r>
              <a:rPr sz="18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8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раздел</a:t>
            </a:r>
            <a:r>
              <a:rPr sz="18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«Система</a:t>
            </a:r>
            <a:r>
              <a:rPr sz="18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оценки</a:t>
            </a:r>
            <a:r>
              <a:rPr sz="18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достижения</a:t>
            </a:r>
            <a:r>
              <a:rPr sz="1800" spc="-7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планируемых</a:t>
            </a:r>
            <a:r>
              <a:rPr sz="18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25" dirty="0">
                <a:solidFill>
                  <a:srgbClr val="FF0000"/>
                </a:solidFill>
                <a:latin typeface="Times New Roman"/>
                <a:cs typeface="Times New Roman"/>
              </a:rPr>
              <a:t>результатов</a:t>
            </a:r>
            <a:r>
              <a:rPr sz="18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освоения</a:t>
            </a:r>
            <a:r>
              <a:rPr sz="18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ФОП</a:t>
            </a:r>
            <a:r>
              <a:rPr sz="18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(НОО,</a:t>
            </a:r>
            <a:r>
              <a:rPr sz="18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ООО,</a:t>
            </a:r>
            <a:r>
              <a:rPr sz="18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СОО)»</a:t>
            </a: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03504" y="1128522"/>
          <a:ext cx="11372215" cy="51206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01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709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2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НОО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ООО,</a:t>
                      </a:r>
                      <a:r>
                        <a:rPr sz="1800" b="1" spc="-10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solidFill>
                            <a:srgbClr val="001F5F"/>
                          </a:solidFill>
                          <a:latin typeface="Times New Roman"/>
                          <a:cs typeface="Times New Roman"/>
                        </a:rPr>
                        <a:t>СОО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0">
                <a:tc>
                  <a:txBody>
                    <a:bodyPr/>
                    <a:lstStyle/>
                    <a:p>
                      <a:pPr marL="91440" algn="just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п.п.19.7.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дополнен: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91440" marR="82550" algn="just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Длительность</a:t>
                      </a:r>
                      <a:r>
                        <a:rPr sz="1800" b="1" spc="375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контрольной</a:t>
                      </a:r>
                      <a:r>
                        <a:rPr sz="1800" b="1" spc="375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являющейся</a:t>
                      </a:r>
                      <a:r>
                        <a:rPr sz="1800" spc="2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формой</a:t>
                      </a:r>
                      <a:r>
                        <a:rPr sz="1800" spc="2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письменной</a:t>
                      </a:r>
                      <a:r>
                        <a:rPr sz="1800" spc="26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проверки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результатов</a:t>
                      </a:r>
                      <a:r>
                        <a:rPr sz="1800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обучения</a:t>
                      </a:r>
                      <a:r>
                        <a:rPr sz="1800" spc="2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целью</a:t>
                      </a:r>
                      <a:r>
                        <a:rPr sz="1800" spc="2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1800" spc="2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уровня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достижения</a:t>
                      </a:r>
                      <a:r>
                        <a:rPr sz="1800" spc="395" dirty="0"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предметных</a:t>
                      </a:r>
                      <a:r>
                        <a:rPr sz="1800" spc="405" dirty="0"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400" dirty="0"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(или)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метапредметных</a:t>
                      </a:r>
                      <a:r>
                        <a:rPr sz="18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результатов,</a:t>
                      </a:r>
                      <a:r>
                        <a:rPr sz="18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составляет</a:t>
                      </a:r>
                      <a:r>
                        <a:rPr sz="18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один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урок</a:t>
                      </a:r>
                      <a:r>
                        <a:rPr sz="1800" b="1" spc="1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(не</a:t>
                      </a:r>
                      <a:r>
                        <a:rPr sz="1800" b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800" b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чем</a:t>
                      </a:r>
                      <a:r>
                        <a:rPr sz="1800" b="1" spc="1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45</a:t>
                      </a:r>
                      <a:r>
                        <a:rPr sz="1800" b="1" spc="1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минут),</a:t>
                      </a:r>
                      <a:r>
                        <a:rPr sz="1800" b="1" spc="1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контрольные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проводятся,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начиная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со</a:t>
                      </a:r>
                      <a:r>
                        <a:rPr sz="18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800" b="1" u="sng" spc="-4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u="sng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класса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.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91440" marR="82550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800" spc="385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этом</a:t>
                      </a:r>
                      <a:r>
                        <a:rPr sz="1800" spc="38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объем</a:t>
                      </a:r>
                      <a:r>
                        <a:rPr sz="1800" b="1" spc="39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1800" b="1" spc="39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времени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затрачиваемого</a:t>
                      </a:r>
                      <a:r>
                        <a:rPr sz="1800" spc="40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spc="409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проведение</a:t>
                      </a:r>
                      <a:r>
                        <a:rPr sz="1800" spc="409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оценочных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процедур,</a:t>
                      </a:r>
                      <a:r>
                        <a:rPr sz="18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должен</a:t>
                      </a:r>
                      <a:r>
                        <a:rPr sz="18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превышать</a:t>
                      </a:r>
                      <a:r>
                        <a:rPr sz="18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10%</a:t>
                      </a:r>
                      <a:r>
                        <a:rPr sz="1800" b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8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всего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объема</a:t>
                      </a:r>
                      <a:r>
                        <a:rPr sz="1800" spc="3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1800" spc="32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времени,</a:t>
                      </a:r>
                      <a:r>
                        <a:rPr sz="1800" spc="31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отводимого</a:t>
                      </a:r>
                      <a:r>
                        <a:rPr sz="1800" spc="31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изучение</a:t>
                      </a:r>
                      <a:r>
                        <a:rPr sz="18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данного</a:t>
                      </a:r>
                      <a:r>
                        <a:rPr sz="18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18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предмета</a:t>
                      </a:r>
                      <a:r>
                        <a:rPr sz="18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данном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классе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текущем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учебном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году».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п.п.18.4.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дополнен: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92075" marR="81915" algn="just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«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Длительность</a:t>
                      </a:r>
                      <a:r>
                        <a:rPr sz="1800" b="1" spc="1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контрольной</a:t>
                      </a:r>
                      <a:r>
                        <a:rPr sz="1800" b="1" spc="16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800" spc="16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являющейся</a:t>
                      </a:r>
                      <a:r>
                        <a:rPr sz="1800" spc="1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формой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письменной</a:t>
                      </a:r>
                      <a:r>
                        <a:rPr sz="1800" spc="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проверки</a:t>
                      </a:r>
                      <a:r>
                        <a:rPr sz="1800" spc="6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результатов</a:t>
                      </a:r>
                      <a:r>
                        <a:rPr sz="1800" spc="5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обучения</a:t>
                      </a:r>
                      <a:r>
                        <a:rPr sz="1800" spc="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spc="6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целью</a:t>
                      </a:r>
                      <a:r>
                        <a:rPr sz="1800" spc="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оценки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уровня</a:t>
                      </a:r>
                      <a:r>
                        <a:rPr sz="1800" spc="39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достижения</a:t>
                      </a:r>
                      <a:r>
                        <a:rPr sz="1800" spc="39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предметных</a:t>
                      </a:r>
                      <a:r>
                        <a:rPr sz="1800" spc="39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39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(или)</a:t>
                      </a:r>
                      <a:r>
                        <a:rPr sz="1800" spc="39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метапредметных результатов,</a:t>
                      </a:r>
                      <a:r>
                        <a:rPr sz="18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составляет</a:t>
                      </a:r>
                      <a:r>
                        <a:rPr sz="1800" b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800" b="1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одного</a:t>
                      </a:r>
                      <a:r>
                        <a:rPr sz="1800" b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800" b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двух</a:t>
                      </a:r>
                      <a:r>
                        <a:rPr sz="1800" b="1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уроков</a:t>
                      </a:r>
                      <a:r>
                        <a:rPr sz="1800" b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(не</a:t>
                      </a:r>
                      <a:r>
                        <a:rPr sz="1800" b="1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800" b="1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45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минут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каждый).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92075" marR="83185" algn="just">
                        <a:lnSpc>
                          <a:spcPct val="100000"/>
                        </a:lnSpc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Длительность</a:t>
                      </a:r>
                      <a:r>
                        <a:rPr sz="1800" b="1" spc="1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практической</a:t>
                      </a:r>
                      <a:r>
                        <a:rPr sz="1800" b="1" spc="1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800" spc="1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являющейся</a:t>
                      </a:r>
                      <a:r>
                        <a:rPr sz="1800" spc="1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формой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организации</a:t>
                      </a:r>
                      <a:r>
                        <a:rPr sz="1800" spc="2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1800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процесса,</a:t>
                      </a:r>
                      <a:r>
                        <a:rPr sz="1800" spc="3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направленной</a:t>
                      </a:r>
                      <a:r>
                        <a:rPr sz="1800" spc="2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выработку</a:t>
                      </a:r>
                      <a:r>
                        <a:rPr sz="1800" spc="2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обучающихся</a:t>
                      </a:r>
                      <a:r>
                        <a:rPr sz="1800" spc="1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практических</a:t>
                      </a:r>
                      <a:r>
                        <a:rPr sz="1800" spc="18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умений,</a:t>
                      </a:r>
                      <a:r>
                        <a:rPr sz="1800" spc="19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включая</a:t>
                      </a:r>
                      <a:r>
                        <a:rPr sz="1800" spc="19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лабораторные,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интерактивные</a:t>
                      </a:r>
                      <a:r>
                        <a:rPr sz="1800" spc="24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25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иные</a:t>
                      </a:r>
                      <a:r>
                        <a:rPr sz="1800" spc="24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работы</a:t>
                      </a:r>
                      <a:r>
                        <a:rPr sz="1800" spc="254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24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24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являющейся</a:t>
                      </a:r>
                      <a:r>
                        <a:rPr sz="1800" spc="24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формой контроля,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составляет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один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урок</a:t>
                      </a:r>
                      <a:r>
                        <a:rPr sz="18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(не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более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чем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45</a:t>
                      </a:r>
                      <a:r>
                        <a:rPr sz="18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минут)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.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  <a:p>
                      <a:pPr marL="92075" marR="84455" algn="just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При</a:t>
                      </a:r>
                      <a:r>
                        <a:rPr sz="1800" spc="38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этом</a:t>
                      </a:r>
                      <a:r>
                        <a:rPr sz="1800" spc="39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объем</a:t>
                      </a:r>
                      <a:r>
                        <a:rPr sz="1800" b="1" spc="39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1800" b="1" spc="38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времени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800" spc="39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затрачиваемого</a:t>
                      </a:r>
                      <a:r>
                        <a:rPr sz="1800" spc="38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проведение</a:t>
                      </a:r>
                      <a:r>
                        <a:rPr sz="18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оценочных</a:t>
                      </a:r>
                      <a:r>
                        <a:rPr sz="18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процедур,</a:t>
                      </a:r>
                      <a:r>
                        <a:rPr sz="1800" spc="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не</a:t>
                      </a:r>
                      <a:r>
                        <a:rPr sz="18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должен</a:t>
                      </a:r>
                      <a:r>
                        <a:rPr sz="18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превышать</a:t>
                      </a:r>
                      <a:r>
                        <a:rPr sz="18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10%</a:t>
                      </a:r>
                      <a:r>
                        <a:rPr sz="1800" b="1" spc="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объема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времени,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отводимого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изучение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данного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учебного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предмета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данном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классе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текущем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учебном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году».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839080" y="393953"/>
            <a:ext cx="346672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ru-RU"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ИЗМЕНЕНИЯ</a:t>
            </a:r>
            <a:r>
              <a:rPr sz="18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01.09.2025г.</a:t>
            </a:r>
            <a:endParaRPr sz="1800" dirty="0">
              <a:latin typeface="Times New Roman"/>
              <a:cs typeface="Times New Roman"/>
            </a:endParaRPr>
          </a:p>
          <a:p>
            <a:pPr marL="1905" algn="ctr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Приказ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№704</a:t>
            </a:r>
            <a:endParaRPr sz="1800" dirty="0">
              <a:latin typeface="Times New Roman"/>
              <a:cs typeface="Times New Roman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484835" y="1393825"/>
          <a:ext cx="11248390" cy="39363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24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41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НОО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ООО,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СОО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E1EF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44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федеральных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региональных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процедурах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качества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используется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перечень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(кодификатор)</a:t>
                      </a:r>
                      <a:r>
                        <a:rPr sz="1800" b="1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проверяемых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требований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метапредметным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результатам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освоения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ООП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НОО/ООО/СОО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8720">
                <a:tc gridSpan="2">
                  <a:txBody>
                    <a:bodyPr/>
                    <a:lstStyle/>
                    <a:p>
                      <a:pPr marL="579120" marR="573405" indent="269875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федеральных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региональных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процедурах</a:t>
                      </a:r>
                      <a:r>
                        <a:rPr sz="1800" spc="-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оценки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качества</a:t>
                      </a:r>
                      <a:r>
                        <a:rPr sz="18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используется</a:t>
                      </a:r>
                      <a:r>
                        <a:rPr sz="1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перечень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(кодификатор)</a:t>
                      </a:r>
                      <a:r>
                        <a:rPr sz="1800" b="1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распределенных</a:t>
                      </a:r>
                      <a:r>
                        <a:rPr sz="1800" b="1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классам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 проверяемых</a:t>
                      </a:r>
                      <a:r>
                        <a:rPr sz="1800" b="1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требований</a:t>
                      </a:r>
                      <a:r>
                        <a:rPr sz="1800" b="1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результатам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освоения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ООП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258953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ООО/СОО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элементов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8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учебным</a:t>
                      </a:r>
                      <a:r>
                        <a:rPr sz="18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предметам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30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2575" marR="273050" indent="-190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проведения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ОГЭ/ЕГЭ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используется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перечень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(кодификатор)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проверяемых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требований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результатам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освоения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ООП</a:t>
                      </a:r>
                      <a:r>
                        <a:rPr sz="18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ООО/СОО и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элементов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содержания</a:t>
                      </a:r>
                      <a:r>
                        <a:rPr sz="18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учебным</a:t>
                      </a:r>
                      <a:r>
                        <a:rPr sz="18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предметам</a:t>
                      </a:r>
                      <a:endParaRPr sz="18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5928" y="1027175"/>
            <a:ext cx="3676015" cy="5335905"/>
            <a:chOff x="185928" y="1027175"/>
            <a:chExt cx="3676015" cy="53359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5872" y="1087141"/>
              <a:ext cx="3536950" cy="5221945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90500" y="1031747"/>
              <a:ext cx="3667125" cy="5326380"/>
            </a:xfrm>
            <a:custGeom>
              <a:avLst/>
              <a:gdLst/>
              <a:ahLst/>
              <a:cxnLst/>
              <a:rect l="l" t="t" r="r" b="b"/>
              <a:pathLst>
                <a:path w="3667125" h="5326380">
                  <a:moveTo>
                    <a:pt x="0" y="5326380"/>
                  </a:moveTo>
                  <a:lnTo>
                    <a:pt x="3666744" y="5326380"/>
                  </a:lnTo>
                  <a:lnTo>
                    <a:pt x="3666744" y="0"/>
                  </a:lnTo>
                  <a:lnTo>
                    <a:pt x="0" y="0"/>
                  </a:lnTo>
                  <a:lnTo>
                    <a:pt x="0" y="5326380"/>
                  </a:lnTo>
                  <a:close/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4052315" y="1027175"/>
            <a:ext cx="3676015" cy="5335905"/>
            <a:chOff x="4052315" y="1027175"/>
            <a:chExt cx="3676015" cy="533590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37659" y="1125258"/>
              <a:ext cx="3473449" cy="518382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56887" y="1031747"/>
              <a:ext cx="3667125" cy="5326380"/>
            </a:xfrm>
            <a:custGeom>
              <a:avLst/>
              <a:gdLst/>
              <a:ahLst/>
              <a:cxnLst/>
              <a:rect l="l" t="t" r="r" b="b"/>
              <a:pathLst>
                <a:path w="3667125" h="5326380">
                  <a:moveTo>
                    <a:pt x="0" y="5326380"/>
                  </a:moveTo>
                  <a:lnTo>
                    <a:pt x="3666744" y="5326380"/>
                  </a:lnTo>
                  <a:lnTo>
                    <a:pt x="3666744" y="0"/>
                  </a:lnTo>
                  <a:lnTo>
                    <a:pt x="0" y="0"/>
                  </a:lnTo>
                  <a:lnTo>
                    <a:pt x="0" y="5326380"/>
                  </a:lnTo>
                  <a:close/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7936992" y="1074419"/>
            <a:ext cx="3817620" cy="5386070"/>
            <a:chOff x="7936992" y="1074419"/>
            <a:chExt cx="3817620" cy="538607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031885" y="1109940"/>
              <a:ext cx="3621238" cy="5327963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7941564" y="1078991"/>
              <a:ext cx="3808729" cy="5377180"/>
            </a:xfrm>
            <a:custGeom>
              <a:avLst/>
              <a:gdLst/>
              <a:ahLst/>
              <a:cxnLst/>
              <a:rect l="l" t="t" r="r" b="b"/>
              <a:pathLst>
                <a:path w="3808729" h="5377180">
                  <a:moveTo>
                    <a:pt x="0" y="5376672"/>
                  </a:moveTo>
                  <a:lnTo>
                    <a:pt x="3808476" y="5376672"/>
                  </a:lnTo>
                  <a:lnTo>
                    <a:pt x="3808476" y="0"/>
                  </a:lnTo>
                  <a:lnTo>
                    <a:pt x="0" y="0"/>
                  </a:lnTo>
                  <a:lnTo>
                    <a:pt x="0" y="5376672"/>
                  </a:lnTo>
                  <a:close/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845040" y="5026152"/>
              <a:ext cx="835660" cy="116205"/>
            </a:xfrm>
            <a:custGeom>
              <a:avLst/>
              <a:gdLst/>
              <a:ahLst/>
              <a:cxnLst/>
              <a:rect l="l" t="t" r="r" b="b"/>
              <a:pathLst>
                <a:path w="835659" h="116204">
                  <a:moveTo>
                    <a:pt x="57911" y="0"/>
                  </a:moveTo>
                  <a:lnTo>
                    <a:pt x="0" y="57912"/>
                  </a:lnTo>
                  <a:lnTo>
                    <a:pt x="57911" y="115824"/>
                  </a:lnTo>
                  <a:lnTo>
                    <a:pt x="57911" y="86868"/>
                  </a:lnTo>
                  <a:lnTo>
                    <a:pt x="835151" y="86868"/>
                  </a:lnTo>
                  <a:lnTo>
                    <a:pt x="835151" y="28956"/>
                  </a:lnTo>
                  <a:lnTo>
                    <a:pt x="57911" y="28956"/>
                  </a:lnTo>
                  <a:lnTo>
                    <a:pt x="57911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845040" y="5026152"/>
              <a:ext cx="835660" cy="116205"/>
            </a:xfrm>
            <a:custGeom>
              <a:avLst/>
              <a:gdLst/>
              <a:ahLst/>
              <a:cxnLst/>
              <a:rect l="l" t="t" r="r" b="b"/>
              <a:pathLst>
                <a:path w="835659" h="116204">
                  <a:moveTo>
                    <a:pt x="835151" y="86868"/>
                  </a:moveTo>
                  <a:lnTo>
                    <a:pt x="57911" y="86868"/>
                  </a:lnTo>
                  <a:lnTo>
                    <a:pt x="57911" y="115824"/>
                  </a:lnTo>
                  <a:lnTo>
                    <a:pt x="0" y="57912"/>
                  </a:lnTo>
                  <a:lnTo>
                    <a:pt x="57911" y="0"/>
                  </a:lnTo>
                  <a:lnTo>
                    <a:pt x="57911" y="28956"/>
                  </a:lnTo>
                  <a:lnTo>
                    <a:pt x="835151" y="28956"/>
                  </a:lnTo>
                  <a:lnTo>
                    <a:pt x="835151" y="86868"/>
                  </a:lnTo>
                  <a:close/>
                </a:path>
              </a:pathLst>
            </a:custGeom>
            <a:ln w="12192">
              <a:solidFill>
                <a:srgbClr val="AD5A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657859" y="138810"/>
            <a:ext cx="1083437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41215" marR="5080" indent="-462915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Перечень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(кодификатор)</a:t>
            </a:r>
            <a:r>
              <a:rPr sz="1800" b="1" spc="-1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проверяемых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требований</a:t>
            </a:r>
            <a:r>
              <a:rPr sz="1800" b="1" spc="-2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к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метапредметным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результатам</a:t>
            </a:r>
            <a:r>
              <a:rPr sz="1800" b="1" spc="-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освоения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ООП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НОО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(Приказ</a:t>
            </a:r>
            <a:r>
              <a:rPr sz="18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№704)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09194" y="1687829"/>
            <a:ext cx="3444875" cy="0"/>
          </a:xfrm>
          <a:custGeom>
            <a:avLst/>
            <a:gdLst/>
            <a:ahLst/>
            <a:cxnLst/>
            <a:rect l="l" t="t" r="r" b="b"/>
            <a:pathLst>
              <a:path w="3444875">
                <a:moveTo>
                  <a:pt x="0" y="0"/>
                </a:moveTo>
                <a:lnTo>
                  <a:pt x="3444494" y="0"/>
                </a:lnTo>
              </a:path>
            </a:pathLst>
          </a:custGeom>
          <a:ln w="19812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95834" y="1840229"/>
            <a:ext cx="1429385" cy="0"/>
          </a:xfrm>
          <a:custGeom>
            <a:avLst/>
            <a:gdLst/>
            <a:ahLst/>
            <a:cxnLst/>
            <a:rect l="l" t="t" r="r" b="b"/>
            <a:pathLst>
              <a:path w="1429385">
                <a:moveTo>
                  <a:pt x="0" y="0"/>
                </a:moveTo>
                <a:lnTo>
                  <a:pt x="1429258" y="0"/>
                </a:lnTo>
              </a:path>
            </a:pathLst>
          </a:custGeom>
          <a:ln w="19812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6" name="object 16"/>
          <p:cNvGrpSpPr/>
          <p:nvPr/>
        </p:nvGrpSpPr>
        <p:grpSpPr>
          <a:xfrm>
            <a:off x="2017776" y="3057144"/>
            <a:ext cx="847725" cy="127000"/>
            <a:chOff x="2017776" y="3057144"/>
            <a:chExt cx="847725" cy="127000"/>
          </a:xfrm>
        </p:grpSpPr>
        <p:sp>
          <p:nvSpPr>
            <p:cNvPr id="17" name="object 17"/>
            <p:cNvSpPr/>
            <p:nvPr/>
          </p:nvSpPr>
          <p:spPr>
            <a:xfrm>
              <a:off x="2023872" y="3063240"/>
              <a:ext cx="835660" cy="114300"/>
            </a:xfrm>
            <a:custGeom>
              <a:avLst/>
              <a:gdLst/>
              <a:ahLst/>
              <a:cxnLst/>
              <a:rect l="l" t="t" r="r" b="b"/>
              <a:pathLst>
                <a:path w="835660" h="114300">
                  <a:moveTo>
                    <a:pt x="57150" y="0"/>
                  </a:moveTo>
                  <a:lnTo>
                    <a:pt x="0" y="57150"/>
                  </a:lnTo>
                  <a:lnTo>
                    <a:pt x="57150" y="114300"/>
                  </a:lnTo>
                  <a:lnTo>
                    <a:pt x="57150" y="85725"/>
                  </a:lnTo>
                  <a:lnTo>
                    <a:pt x="835151" y="85725"/>
                  </a:lnTo>
                  <a:lnTo>
                    <a:pt x="835151" y="28575"/>
                  </a:lnTo>
                  <a:lnTo>
                    <a:pt x="57150" y="28575"/>
                  </a:lnTo>
                  <a:lnTo>
                    <a:pt x="57150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023872" y="3063240"/>
              <a:ext cx="835660" cy="114300"/>
            </a:xfrm>
            <a:custGeom>
              <a:avLst/>
              <a:gdLst/>
              <a:ahLst/>
              <a:cxnLst/>
              <a:rect l="l" t="t" r="r" b="b"/>
              <a:pathLst>
                <a:path w="835660" h="114300">
                  <a:moveTo>
                    <a:pt x="835151" y="85725"/>
                  </a:moveTo>
                  <a:lnTo>
                    <a:pt x="57150" y="85725"/>
                  </a:lnTo>
                  <a:lnTo>
                    <a:pt x="57150" y="114300"/>
                  </a:lnTo>
                  <a:lnTo>
                    <a:pt x="0" y="57150"/>
                  </a:lnTo>
                  <a:lnTo>
                    <a:pt x="57150" y="0"/>
                  </a:lnTo>
                  <a:lnTo>
                    <a:pt x="57150" y="28575"/>
                  </a:lnTo>
                  <a:lnTo>
                    <a:pt x="835151" y="28575"/>
                  </a:lnTo>
                  <a:lnTo>
                    <a:pt x="835151" y="85725"/>
                  </a:lnTo>
                  <a:close/>
                </a:path>
              </a:pathLst>
            </a:custGeom>
            <a:ln w="12192">
              <a:solidFill>
                <a:srgbClr val="AD5A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6173723" y="5215128"/>
            <a:ext cx="847725" cy="128270"/>
            <a:chOff x="6173723" y="5215128"/>
            <a:chExt cx="847725" cy="128270"/>
          </a:xfrm>
        </p:grpSpPr>
        <p:sp>
          <p:nvSpPr>
            <p:cNvPr id="20" name="object 20"/>
            <p:cNvSpPr/>
            <p:nvPr/>
          </p:nvSpPr>
          <p:spPr>
            <a:xfrm>
              <a:off x="6179819" y="5221224"/>
              <a:ext cx="835660" cy="116205"/>
            </a:xfrm>
            <a:custGeom>
              <a:avLst/>
              <a:gdLst/>
              <a:ahLst/>
              <a:cxnLst/>
              <a:rect l="l" t="t" r="r" b="b"/>
              <a:pathLst>
                <a:path w="835659" h="116204">
                  <a:moveTo>
                    <a:pt x="57912" y="0"/>
                  </a:moveTo>
                  <a:lnTo>
                    <a:pt x="0" y="57912"/>
                  </a:lnTo>
                  <a:lnTo>
                    <a:pt x="57912" y="115823"/>
                  </a:lnTo>
                  <a:lnTo>
                    <a:pt x="57912" y="86867"/>
                  </a:lnTo>
                  <a:lnTo>
                    <a:pt x="835151" y="86867"/>
                  </a:lnTo>
                  <a:lnTo>
                    <a:pt x="835151" y="28956"/>
                  </a:lnTo>
                  <a:lnTo>
                    <a:pt x="57912" y="28956"/>
                  </a:lnTo>
                  <a:lnTo>
                    <a:pt x="57912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179819" y="5221224"/>
              <a:ext cx="835660" cy="116205"/>
            </a:xfrm>
            <a:custGeom>
              <a:avLst/>
              <a:gdLst/>
              <a:ahLst/>
              <a:cxnLst/>
              <a:rect l="l" t="t" r="r" b="b"/>
              <a:pathLst>
                <a:path w="835659" h="116204">
                  <a:moveTo>
                    <a:pt x="835151" y="86867"/>
                  </a:moveTo>
                  <a:lnTo>
                    <a:pt x="57912" y="86867"/>
                  </a:lnTo>
                  <a:lnTo>
                    <a:pt x="57912" y="115823"/>
                  </a:lnTo>
                  <a:lnTo>
                    <a:pt x="0" y="57912"/>
                  </a:lnTo>
                  <a:lnTo>
                    <a:pt x="57912" y="0"/>
                  </a:lnTo>
                  <a:lnTo>
                    <a:pt x="57912" y="28956"/>
                  </a:lnTo>
                  <a:lnTo>
                    <a:pt x="835151" y="28956"/>
                  </a:lnTo>
                  <a:lnTo>
                    <a:pt x="835151" y="86867"/>
                  </a:lnTo>
                  <a:close/>
                </a:path>
              </a:pathLst>
            </a:custGeom>
            <a:ln w="12191">
              <a:solidFill>
                <a:srgbClr val="AD5A2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282940" y="743712"/>
            <a:ext cx="3729354" cy="5370830"/>
            <a:chOff x="8282940" y="743712"/>
            <a:chExt cx="3729354" cy="53708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87399" y="879837"/>
              <a:ext cx="3552081" cy="515546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287512" y="748284"/>
              <a:ext cx="3720465" cy="5361940"/>
            </a:xfrm>
            <a:custGeom>
              <a:avLst/>
              <a:gdLst/>
              <a:ahLst/>
              <a:cxnLst/>
              <a:rect l="l" t="t" r="r" b="b"/>
              <a:pathLst>
                <a:path w="3720465" h="5361940">
                  <a:moveTo>
                    <a:pt x="0" y="5361432"/>
                  </a:moveTo>
                  <a:lnTo>
                    <a:pt x="3720084" y="5361432"/>
                  </a:lnTo>
                  <a:lnTo>
                    <a:pt x="3720084" y="0"/>
                  </a:lnTo>
                  <a:lnTo>
                    <a:pt x="0" y="0"/>
                  </a:lnTo>
                  <a:lnTo>
                    <a:pt x="0" y="5361432"/>
                  </a:lnTo>
                  <a:close/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" name="object 5"/>
          <p:cNvGrpSpPr/>
          <p:nvPr/>
        </p:nvGrpSpPr>
        <p:grpSpPr>
          <a:xfrm>
            <a:off x="179831" y="743712"/>
            <a:ext cx="3729354" cy="5370830"/>
            <a:chOff x="179831" y="743712"/>
            <a:chExt cx="3729354" cy="537083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9708" y="816346"/>
              <a:ext cx="3571144" cy="516816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4403" y="748284"/>
              <a:ext cx="3720465" cy="5361940"/>
            </a:xfrm>
            <a:custGeom>
              <a:avLst/>
              <a:gdLst/>
              <a:ahLst/>
              <a:cxnLst/>
              <a:rect l="l" t="t" r="r" b="b"/>
              <a:pathLst>
                <a:path w="3720465" h="5361940">
                  <a:moveTo>
                    <a:pt x="0" y="5361432"/>
                  </a:moveTo>
                  <a:lnTo>
                    <a:pt x="3720084" y="5361432"/>
                  </a:lnTo>
                  <a:lnTo>
                    <a:pt x="3720084" y="0"/>
                  </a:lnTo>
                  <a:lnTo>
                    <a:pt x="0" y="0"/>
                  </a:lnTo>
                  <a:lnTo>
                    <a:pt x="0" y="5361432"/>
                  </a:lnTo>
                  <a:close/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151376" y="743712"/>
            <a:ext cx="3889375" cy="5370830"/>
            <a:chOff x="4151376" y="743712"/>
            <a:chExt cx="3889375" cy="537083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08007" y="841743"/>
              <a:ext cx="3553668" cy="516816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4155948" y="748284"/>
              <a:ext cx="3880485" cy="5361940"/>
            </a:xfrm>
            <a:custGeom>
              <a:avLst/>
              <a:gdLst/>
              <a:ahLst/>
              <a:cxnLst/>
              <a:rect l="l" t="t" r="r" b="b"/>
              <a:pathLst>
                <a:path w="3880484" h="5361940">
                  <a:moveTo>
                    <a:pt x="0" y="5361432"/>
                  </a:moveTo>
                  <a:lnTo>
                    <a:pt x="3880104" y="5361432"/>
                  </a:lnTo>
                  <a:lnTo>
                    <a:pt x="3880104" y="0"/>
                  </a:lnTo>
                  <a:lnTo>
                    <a:pt x="0" y="0"/>
                  </a:lnTo>
                  <a:lnTo>
                    <a:pt x="0" y="5361432"/>
                  </a:lnTo>
                  <a:close/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755141" y="2859785"/>
            <a:ext cx="3145790" cy="0"/>
          </a:xfrm>
          <a:custGeom>
            <a:avLst/>
            <a:gdLst/>
            <a:ahLst/>
            <a:cxnLst/>
            <a:rect l="l" t="t" r="r" b="b"/>
            <a:pathLst>
              <a:path w="3145790">
                <a:moveTo>
                  <a:pt x="0" y="0"/>
                </a:moveTo>
                <a:lnTo>
                  <a:pt x="3145662" y="0"/>
                </a:lnTo>
              </a:path>
            </a:pathLst>
          </a:custGeom>
          <a:ln w="19812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892802" y="2708910"/>
            <a:ext cx="2583815" cy="0"/>
          </a:xfrm>
          <a:custGeom>
            <a:avLst/>
            <a:gdLst/>
            <a:ahLst/>
            <a:cxnLst/>
            <a:rect l="l" t="t" r="r" b="b"/>
            <a:pathLst>
              <a:path w="2583815">
                <a:moveTo>
                  <a:pt x="0" y="0"/>
                </a:moveTo>
                <a:lnTo>
                  <a:pt x="2583433" y="0"/>
                </a:lnTo>
              </a:path>
            </a:pathLst>
          </a:custGeom>
          <a:ln w="19812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34578" y="2922270"/>
            <a:ext cx="3427095" cy="0"/>
          </a:xfrm>
          <a:custGeom>
            <a:avLst/>
            <a:gdLst/>
            <a:ahLst/>
            <a:cxnLst/>
            <a:rect l="l" t="t" r="r" b="b"/>
            <a:pathLst>
              <a:path w="3427095">
                <a:moveTo>
                  <a:pt x="0" y="0"/>
                </a:moveTo>
                <a:lnTo>
                  <a:pt x="3426841" y="0"/>
                </a:lnTo>
              </a:path>
            </a:pathLst>
          </a:custGeom>
          <a:ln w="19812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940545" y="2779014"/>
            <a:ext cx="2468245" cy="0"/>
          </a:xfrm>
          <a:custGeom>
            <a:avLst/>
            <a:gdLst/>
            <a:ahLst/>
            <a:cxnLst/>
            <a:rect l="l" t="t" r="r" b="b"/>
            <a:pathLst>
              <a:path w="2468245">
                <a:moveTo>
                  <a:pt x="0" y="0"/>
                </a:moveTo>
                <a:lnTo>
                  <a:pt x="2467990" y="0"/>
                </a:lnTo>
              </a:path>
            </a:pathLst>
          </a:custGeom>
          <a:ln w="19812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37172" y="21590"/>
          <a:ext cx="11904343" cy="68014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62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93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26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061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b="1" spc="-25" dirty="0">
                          <a:latin typeface="Times New Roman"/>
                          <a:cs typeface="Times New Roman"/>
                        </a:rPr>
                        <a:t>НОО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b="1" spc="-25" dirty="0">
                          <a:latin typeface="Times New Roman"/>
                          <a:cs typeface="Times New Roman"/>
                        </a:rPr>
                        <a:t>ООО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sz="1600" b="1" spc="-25" dirty="0">
                          <a:latin typeface="Times New Roman"/>
                          <a:cs typeface="Times New Roman"/>
                        </a:rPr>
                        <a:t>СОО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6960">
                <a:tc>
                  <a:txBody>
                    <a:bodyPr/>
                    <a:lstStyle/>
                    <a:p>
                      <a:pPr marL="31115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Поурочное</a:t>
                      </a:r>
                      <a:r>
                        <a:rPr sz="1600" b="1" spc="-8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планирование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7034" marR="398780" indent="-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6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язык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Литературное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чтение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Окружающий</a:t>
                      </a:r>
                      <a:r>
                        <a:rPr sz="16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мир 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Труд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(технология)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70815" marR="165100" indent="-2540" algn="ctr"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r>
                        <a:rPr sz="1400" i="1" dirty="0">
                          <a:latin typeface="Times New Roman"/>
                          <a:cs typeface="Times New Roman"/>
                        </a:rPr>
                        <a:t>***</a:t>
                      </a:r>
                      <a:r>
                        <a:rPr sz="14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варианта</a:t>
                      </a:r>
                      <a:r>
                        <a:rPr sz="1400" i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планирования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(по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указанным</a:t>
                      </a:r>
                      <a:r>
                        <a:rPr sz="1400" i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учебникам</a:t>
                      </a:r>
                      <a:r>
                        <a:rPr sz="1400" i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25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самостоятельного конструирования</a:t>
                      </a:r>
                      <a:r>
                        <a:rPr sz="1400" i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i="1" spc="-10" dirty="0">
                          <a:latin typeface="Times New Roman"/>
                          <a:cs typeface="Times New Roman"/>
                        </a:rPr>
                        <a:t>поурочного планирования)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02005" marR="792480" indent="-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6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язык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Литература История Обществознание География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750570" marR="739775" algn="ctr">
                        <a:lnSpc>
                          <a:spcPct val="100000"/>
                        </a:lnSpc>
                      </a:pP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Труд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(технология)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ОБЗР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73125" marR="865505" indent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6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язык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Литература История Обществознание География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270" algn="ctr">
                        <a:lnSpc>
                          <a:spcPct val="100000"/>
                        </a:lnSpc>
                      </a:pP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ОБЗР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2160">
                <a:tc>
                  <a:txBody>
                    <a:bodyPr/>
                    <a:lstStyle/>
                    <a:p>
                      <a:pPr marL="183515" marR="177165" indent="-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600" b="1" spc="-3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требования</a:t>
                      </a:r>
                      <a:r>
                        <a:rPr sz="1600" b="1" spc="-3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 </a:t>
                      </a:r>
                      <a:r>
                        <a:rPr sz="16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результатам</a:t>
                      </a:r>
                      <a:r>
                        <a:rPr sz="16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освоения</a:t>
                      </a:r>
                      <a:r>
                        <a:rPr sz="1600" b="1" spc="-5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ООП;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600" b="1" spc="-5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элементы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содержания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9855" marR="1022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язык,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литературное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чтение,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язык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(английский,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немецкий,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французский,</a:t>
                      </a:r>
                      <a:r>
                        <a:rPr sz="16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испанский),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математика,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окружающий 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мир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28905" indent="190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язык,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литература,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язык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(английский,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немецкий,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французский,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испанский),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математика, информатика,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история,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обществознание,</a:t>
                      </a:r>
                      <a:r>
                        <a:rPr sz="16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география,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физика,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химия,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279" marR="193675" indent="-698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язык,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литература,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16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язык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(английский,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немецкий,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французский,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испанский,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китайский), </a:t>
                      </a:r>
                      <a:r>
                        <a:rPr sz="1600" spc="-20" dirty="0">
                          <a:latin typeface="Times New Roman"/>
                          <a:cs typeface="Times New Roman"/>
                        </a:rPr>
                        <a:t>математика,</a:t>
                      </a:r>
                      <a:r>
                        <a:rPr sz="16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информатика,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история,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обществознание,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география,</a:t>
                      </a:r>
                      <a:r>
                        <a:rPr sz="16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физика,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химия, биология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42160">
                <a:tc>
                  <a:txBody>
                    <a:bodyPr/>
                    <a:lstStyle/>
                    <a:p>
                      <a:pPr marL="252095" marR="24511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Проверяемые</a:t>
                      </a:r>
                      <a:r>
                        <a:rPr sz="1600" b="1" spc="-3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6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ОГЭ/ЕГЭ требования</a:t>
                      </a:r>
                      <a:r>
                        <a:rPr sz="16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sz="1600" b="1" spc="-3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результатам </a:t>
                      </a:r>
                      <a:r>
                        <a:rPr sz="16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освоения</a:t>
                      </a:r>
                      <a:r>
                        <a:rPr sz="1600" b="1" spc="-9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ООП;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39065" marR="135255" indent="317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перечень</a:t>
                      </a:r>
                      <a:r>
                        <a:rPr sz="1600" b="1" spc="-9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элементов содержания,</a:t>
                      </a:r>
                      <a:r>
                        <a:rPr sz="1600" b="1" spc="-4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проверяемых</a:t>
                      </a:r>
                      <a:r>
                        <a:rPr sz="1600" b="1" spc="-4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b="1" spc="-25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1600" b="1" spc="-10" dirty="0">
                          <a:solidFill>
                            <a:srgbClr val="C00000"/>
                          </a:solidFill>
                          <a:latin typeface="Times New Roman"/>
                          <a:cs typeface="Times New Roman"/>
                        </a:rPr>
                        <a:t>ОГЭ/ЕГЭ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1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28905" indent="25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язык,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литература,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(английский,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немецкий,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французский,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испанский),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математика, информатика,</a:t>
                      </a:r>
                      <a:r>
                        <a:rPr sz="16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история,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обществознание,</a:t>
                      </a:r>
                      <a:r>
                        <a:rPr sz="1600" spc="-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география,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физика,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химия,</a:t>
                      </a:r>
                      <a:r>
                        <a:rPr sz="16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8279" marR="193675" indent="-762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6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язык,</a:t>
                      </a: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литература,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16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язык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(английский,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немецкий,</a:t>
                      </a:r>
                      <a:r>
                        <a:rPr sz="16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французский,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испанский,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китайский), математика,</a:t>
                      </a:r>
                      <a:r>
                        <a:rPr sz="16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информатика,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история,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обществознание,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география,</a:t>
                      </a:r>
                      <a:r>
                        <a:rPr sz="1600" spc="-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физика,</a:t>
                      </a:r>
                      <a:r>
                        <a:rPr sz="16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химия, биология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52577" y="466851"/>
          <a:ext cx="11673839" cy="5398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20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742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78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П.131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П.132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П.144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17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8565">
                <a:tc>
                  <a:txBody>
                    <a:bodyPr/>
                    <a:lstStyle/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920115" algn="l"/>
                          <a:tab pos="2314575" algn="l"/>
                        </a:tabLst>
                      </a:pPr>
                      <a:r>
                        <a:rPr sz="1800" b="1" i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(ФРП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«История»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b="1" i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стр.594-</a:t>
                      </a:r>
                      <a:r>
                        <a:rPr sz="1800" b="1" i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748)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8382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792480" algn="l"/>
                          <a:tab pos="998219" algn="l"/>
                          <a:tab pos="1165860" algn="l"/>
                          <a:tab pos="1269365" algn="l"/>
                          <a:tab pos="1520825" algn="l"/>
                          <a:tab pos="2192655" algn="l"/>
                          <a:tab pos="232092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пункт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150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изложить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	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следующей</a:t>
                      </a:r>
                      <a:r>
                        <a:rPr sz="1800" spc="-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редакции: "150.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	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Федеральная рабочая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программа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учебному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		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предмету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"История"…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пункте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151: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(Обществознание 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b="1" i="1" spc="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стр.748-</a:t>
                      </a:r>
                      <a:r>
                        <a:rPr sz="1800" b="1" i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808)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185545" algn="l"/>
                          <a:tab pos="1880870" algn="l"/>
                          <a:tab pos="2981325" algn="l"/>
                          <a:tab pos="3269615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подпункт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151.3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изложить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следующей редакции: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"151.3.</a:t>
                      </a:r>
                      <a:r>
                        <a:rPr sz="18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Содержание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обучения</a:t>
                      </a:r>
                      <a:r>
                        <a:rPr sz="18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9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классе.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…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81280" algn="just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151.4.4.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Предметные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latin typeface="Times New Roman"/>
                          <a:cs typeface="Times New Roman"/>
                        </a:rPr>
                        <a:t>результаты</a:t>
                      </a:r>
                      <a:r>
                        <a:rPr sz="18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освоения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18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sz="1800" b="1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latin typeface="Times New Roman"/>
                          <a:cs typeface="Times New Roman"/>
                        </a:rPr>
                        <a:t>обществознанию</a:t>
                      </a:r>
                      <a:r>
                        <a:rPr sz="1800" b="1" spc="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spc="7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уровне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1800" spc="29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800" spc="29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800" spc="305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должны обеспечивать: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 …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 marR="81915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307465" algn="l"/>
                          <a:tab pos="2784475" algn="l"/>
                          <a:tab pos="3488690" algn="l"/>
                          <a:tab pos="3755390" algn="l"/>
                        </a:tabLst>
                      </a:pP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дополнить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подпунктами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151.8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50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151.10 следующего</a:t>
                      </a:r>
                      <a:r>
                        <a:rPr sz="18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содержания: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"151.8.</a:t>
                      </a: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Поурочное</a:t>
                      </a:r>
                      <a:r>
                        <a:rPr sz="18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10" dirty="0">
                          <a:latin typeface="Times New Roman"/>
                          <a:cs typeface="Times New Roman"/>
                        </a:rPr>
                        <a:t>планирование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tabLst>
                          <a:tab pos="718185" algn="l"/>
                          <a:tab pos="2326005" algn="l"/>
                          <a:tab pos="3491865" algn="l"/>
                        </a:tabLst>
                      </a:pPr>
                      <a:r>
                        <a:rPr sz="1800" spc="-20" dirty="0">
                          <a:latin typeface="Times New Roman"/>
                          <a:cs typeface="Times New Roman"/>
                        </a:rPr>
                        <a:t>(для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обучающихся,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начавших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освоение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ФОП</a:t>
                      </a:r>
                      <a:r>
                        <a:rPr sz="1800" spc="10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ООО</a:t>
                      </a:r>
                      <a:r>
                        <a:rPr sz="1800" spc="1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sz="18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8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800" spc="11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2025</a:t>
                      </a:r>
                      <a:r>
                        <a:rPr sz="18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года)</a:t>
                      </a:r>
                      <a:r>
                        <a:rPr sz="1800" spc="1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spc="1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6,</a:t>
                      </a:r>
                      <a:r>
                        <a:rPr sz="1800" spc="1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7,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8, 9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 классы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пункте</a:t>
                      </a:r>
                      <a:r>
                        <a:rPr sz="18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10" dirty="0">
                          <a:latin typeface="Times New Roman"/>
                          <a:cs typeface="Times New Roman"/>
                        </a:rPr>
                        <a:t>167:…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i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количество</a:t>
                      </a:r>
                      <a:r>
                        <a:rPr sz="1800" b="1" i="1" spc="-5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часов</a:t>
                      </a:r>
                      <a:r>
                        <a:rPr sz="1800" b="1" i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</a:t>
                      </a:r>
                      <a:r>
                        <a:rPr sz="1800" b="1" i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изучение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tabLst>
                          <a:tab pos="1353820" algn="l"/>
                          <a:tab pos="2878455" algn="l"/>
                          <a:tab pos="4458335" algn="l"/>
                        </a:tabLst>
                      </a:pP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учебных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предметов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«История»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800" b="1" i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«Обществознание»</a:t>
                      </a:r>
                      <a:r>
                        <a:rPr sz="1800" b="1" i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800" b="1" i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800" b="1" i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 </a:t>
                      </a:r>
                      <a:r>
                        <a:rPr sz="18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классах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7329043" y="2262377"/>
          <a:ext cx="4252593" cy="26028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124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9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9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6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7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94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8770">
                <a:tc gridSpan="8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Вариант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889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459">
                <a:tc gridSpan="8">
                  <a:txBody>
                    <a:bodyPr/>
                    <a:lstStyle/>
                    <a:p>
                      <a:pPr marL="1403350" marR="66040" indent="-133096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Федеральный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недельный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учебный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план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0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5-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дневной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учебной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недели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59">
                <a:tc rowSpan="2">
                  <a:txBody>
                    <a:bodyPr/>
                    <a:lstStyle/>
                    <a:p>
                      <a:pPr marL="243840" marR="111125" indent="-12700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Предметные области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3030" marR="32384" indent="-717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Учебные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предметы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(учебные</a:t>
                      </a:r>
                      <a:r>
                        <a:rPr sz="10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курсы)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marL="35750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dirty="0">
                          <a:latin typeface="Times New Roman"/>
                          <a:cs typeface="Times New Roman"/>
                        </a:rPr>
                        <a:t>Количество часов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неделю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1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классы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50" dirty="0">
                          <a:latin typeface="Times New Roman"/>
                          <a:cs typeface="Times New Roman"/>
                        </a:rPr>
                        <a:t>V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VI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VII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VIII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IX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135">
                <a:tc gridSpan="2">
                  <a:txBody>
                    <a:bodyPr/>
                    <a:lstStyle/>
                    <a:p>
                      <a:pPr marL="33020"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Обязательная</a:t>
                      </a:r>
                      <a:r>
                        <a:rPr sz="10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часть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95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135">
                <a:tc rowSpan="2">
                  <a:txBody>
                    <a:bodyPr/>
                    <a:lstStyle/>
                    <a:p>
                      <a:pPr marL="33020" marR="4635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spc="-10" dirty="0">
                          <a:latin typeface="Times New Roman"/>
                          <a:cs typeface="Times New Roman"/>
                        </a:rPr>
                        <a:t>Общественно- научные предметы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История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50" spc="-25" dirty="0">
                          <a:latin typeface="Times New Roman"/>
                          <a:cs typeface="Times New Roman"/>
                        </a:rPr>
                        <a:t>14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7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14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Обществознание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r>
                        <a:rPr sz="1050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050">
                        <a:latin typeface="Times New Roman"/>
                        <a:cs typeface="Times New Roman"/>
                      </a:endParaRPr>
                    </a:p>
                  </a:txBody>
                  <a:tcPr marL="0" marR="0" marT="508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83328" y="97027"/>
            <a:ext cx="26238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0000"/>
                </a:solidFill>
              </a:rPr>
              <a:t>С</a:t>
            </a:r>
            <a:r>
              <a:rPr sz="2000" spc="-2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1</a:t>
            </a:r>
            <a:r>
              <a:rPr sz="2000" spc="-25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сентября</a:t>
            </a:r>
            <a:r>
              <a:rPr sz="2000" spc="-10" dirty="0">
                <a:solidFill>
                  <a:srgbClr val="FF0000"/>
                </a:solidFill>
              </a:rPr>
              <a:t> </a:t>
            </a:r>
            <a:r>
              <a:rPr sz="2000" dirty="0">
                <a:solidFill>
                  <a:srgbClr val="FF0000"/>
                </a:solidFill>
              </a:rPr>
              <a:t>2026</a:t>
            </a:r>
            <a:r>
              <a:rPr sz="2000" spc="-45" dirty="0">
                <a:solidFill>
                  <a:srgbClr val="FF0000"/>
                </a:solidFill>
              </a:rPr>
              <a:t> </a:t>
            </a:r>
            <a:r>
              <a:rPr sz="2000" spc="-20" dirty="0">
                <a:solidFill>
                  <a:srgbClr val="FF0000"/>
                </a:solidFill>
              </a:rPr>
              <a:t>года</a:t>
            </a:r>
            <a:endParaRPr sz="2000"/>
          </a:p>
        </p:txBody>
      </p:sp>
      <p:sp>
        <p:nvSpPr>
          <p:cNvPr id="5" name="object 5"/>
          <p:cNvSpPr txBox="1"/>
          <p:nvPr/>
        </p:nvSpPr>
        <p:spPr>
          <a:xfrm>
            <a:off x="259079" y="5954267"/>
            <a:ext cx="11673840" cy="830580"/>
          </a:xfrm>
          <a:prstGeom prst="rect">
            <a:avLst/>
          </a:prstGeom>
          <a:solidFill>
            <a:srgbClr val="FAE4D5"/>
          </a:solidFill>
        </p:spPr>
        <p:txBody>
          <a:bodyPr vert="horz" wrap="square" lIns="0" tIns="40005" rIns="0" bIns="0" rtlCol="0">
            <a:spAutoFit/>
          </a:bodyPr>
          <a:lstStyle/>
          <a:p>
            <a:pPr marL="91440" marR="84455" algn="just">
              <a:lnSpc>
                <a:spcPct val="100000"/>
              </a:lnSpc>
              <a:spcBef>
                <a:spcPts val="315"/>
              </a:spcBef>
            </a:pPr>
            <a:r>
              <a:rPr sz="16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Приказ</a:t>
            </a:r>
            <a:r>
              <a:rPr sz="1600" u="sng" spc="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№704.</a:t>
            </a:r>
            <a:r>
              <a:rPr sz="1600" u="sng" spc="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П.3.</a:t>
            </a:r>
            <a:r>
              <a:rPr sz="1600" u="sng" spc="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Настоящий</a:t>
            </a:r>
            <a:r>
              <a:rPr sz="1600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приказ</a:t>
            </a:r>
            <a:r>
              <a:rPr sz="1600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вступает</a:t>
            </a:r>
            <a:r>
              <a:rPr sz="1600" spc="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600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силу</a:t>
            </a:r>
            <a:r>
              <a:rPr sz="1600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1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сентября</a:t>
            </a:r>
            <a:r>
              <a:rPr sz="16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2025</a:t>
            </a:r>
            <a:r>
              <a:rPr sz="16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г.,</a:t>
            </a:r>
            <a:r>
              <a:rPr sz="1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за</a:t>
            </a:r>
            <a:r>
              <a:rPr sz="1600" b="1" spc="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исключением</a:t>
            </a:r>
            <a:r>
              <a:rPr sz="1600" b="1" spc="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подпунктов</a:t>
            </a:r>
            <a:r>
              <a:rPr sz="1600" b="1" spc="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131,</a:t>
            </a:r>
            <a:r>
              <a:rPr sz="16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132,</a:t>
            </a:r>
            <a:r>
              <a:rPr sz="1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144</a:t>
            </a:r>
            <a:r>
              <a:rPr sz="16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пункта</a:t>
            </a:r>
            <a:r>
              <a:rPr sz="1600" b="1" spc="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1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Изменений</a:t>
            </a:r>
            <a:r>
              <a:rPr sz="1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(в</a:t>
            </a:r>
            <a:r>
              <a:rPr sz="16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части</a:t>
            </a:r>
            <a:r>
              <a:rPr sz="16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содержания</a:t>
            </a:r>
            <a:r>
              <a:rPr sz="16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обучения,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предметных</a:t>
            </a:r>
            <a:r>
              <a:rPr sz="16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результатов,</a:t>
            </a:r>
            <a:r>
              <a:rPr sz="16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количества</a:t>
            </a:r>
            <a:r>
              <a:rPr sz="16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часов</a:t>
            </a:r>
            <a:r>
              <a:rPr sz="16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изучение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учебных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предметов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"История"</a:t>
            </a:r>
            <a:r>
              <a:rPr sz="16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50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"Обществознание"</a:t>
            </a:r>
            <a:r>
              <a:rPr sz="1600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6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8</a:t>
            </a:r>
            <a:r>
              <a:rPr sz="16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16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9</a:t>
            </a:r>
            <a:r>
              <a:rPr sz="16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классах),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которые</a:t>
            </a:r>
            <a:r>
              <a:rPr sz="16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вступают</a:t>
            </a:r>
            <a:r>
              <a:rPr sz="16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силу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6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указанной</a:t>
            </a:r>
            <a:r>
              <a:rPr sz="1600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части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16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16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сентября</a:t>
            </a:r>
            <a:r>
              <a:rPr sz="16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2026</a:t>
            </a:r>
            <a:r>
              <a:rPr sz="16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года.</a:t>
            </a:r>
            <a:endParaRPr sz="16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335393" y="2268727"/>
          <a:ext cx="4253228" cy="26028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0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47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9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9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9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6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73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194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1877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5459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545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grid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1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135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135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7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0623" y="1571244"/>
            <a:ext cx="11350752" cy="40843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60169" y="223215"/>
            <a:ext cx="914527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2174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6FC0"/>
                </a:solidFill>
              </a:rPr>
              <a:t>Актуальные</a:t>
            </a:r>
            <a:r>
              <a:rPr sz="3200" spc="-55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вопросы</a:t>
            </a:r>
            <a:r>
              <a:rPr sz="3200" spc="-50" dirty="0">
                <a:solidFill>
                  <a:srgbClr val="006FC0"/>
                </a:solidFill>
              </a:rPr>
              <a:t> </a:t>
            </a:r>
            <a:r>
              <a:rPr sz="3200" spc="-10" dirty="0">
                <a:solidFill>
                  <a:srgbClr val="006FC0"/>
                </a:solidFill>
              </a:rPr>
              <a:t>преподавания </a:t>
            </a:r>
            <a:r>
              <a:rPr sz="3200" dirty="0">
                <a:solidFill>
                  <a:srgbClr val="006FC0"/>
                </a:solidFill>
              </a:rPr>
              <a:t>истории</a:t>
            </a:r>
            <a:r>
              <a:rPr sz="3200" spc="-4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и</a:t>
            </a:r>
            <a:r>
              <a:rPr sz="3200" spc="-4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обществознания</a:t>
            </a:r>
            <a:r>
              <a:rPr sz="3200" spc="-65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с</a:t>
            </a:r>
            <a:r>
              <a:rPr sz="3200" spc="-4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1</a:t>
            </a:r>
            <a:r>
              <a:rPr sz="3200" spc="-3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сентября</a:t>
            </a:r>
            <a:r>
              <a:rPr sz="3200" spc="-5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2025</a:t>
            </a:r>
            <a:r>
              <a:rPr sz="3200" spc="-60" dirty="0">
                <a:solidFill>
                  <a:srgbClr val="006FC0"/>
                </a:solidFill>
              </a:rPr>
              <a:t> </a:t>
            </a:r>
            <a:r>
              <a:rPr sz="3200" spc="-20" dirty="0">
                <a:solidFill>
                  <a:srgbClr val="006FC0"/>
                </a:solidFill>
              </a:rPr>
              <a:t>года</a:t>
            </a:r>
            <a:endParaRPr sz="3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831" y="1281683"/>
            <a:ext cx="11675364" cy="493318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360169" y="223215"/>
            <a:ext cx="9145270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122174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006FC0"/>
                </a:solidFill>
              </a:rPr>
              <a:t>Актуальные</a:t>
            </a:r>
            <a:r>
              <a:rPr sz="3200" spc="-55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вопросы</a:t>
            </a:r>
            <a:r>
              <a:rPr sz="3200" spc="-50" dirty="0">
                <a:solidFill>
                  <a:srgbClr val="006FC0"/>
                </a:solidFill>
              </a:rPr>
              <a:t> </a:t>
            </a:r>
            <a:r>
              <a:rPr sz="3200" spc="-10" dirty="0">
                <a:solidFill>
                  <a:srgbClr val="006FC0"/>
                </a:solidFill>
              </a:rPr>
              <a:t>преподавания </a:t>
            </a:r>
            <a:r>
              <a:rPr sz="3200" dirty="0">
                <a:solidFill>
                  <a:srgbClr val="006FC0"/>
                </a:solidFill>
              </a:rPr>
              <a:t>истории</a:t>
            </a:r>
            <a:r>
              <a:rPr sz="3200" spc="-4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и</a:t>
            </a:r>
            <a:r>
              <a:rPr sz="3200" spc="-4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обществознания</a:t>
            </a:r>
            <a:r>
              <a:rPr sz="3200" spc="-65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с</a:t>
            </a:r>
            <a:r>
              <a:rPr sz="3200" spc="-4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1</a:t>
            </a:r>
            <a:r>
              <a:rPr sz="3200" spc="-3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сентября</a:t>
            </a:r>
            <a:r>
              <a:rPr sz="3200" spc="-50" dirty="0">
                <a:solidFill>
                  <a:srgbClr val="006FC0"/>
                </a:solidFill>
              </a:rPr>
              <a:t> </a:t>
            </a:r>
            <a:r>
              <a:rPr sz="3200" dirty="0">
                <a:solidFill>
                  <a:srgbClr val="006FC0"/>
                </a:solidFill>
              </a:rPr>
              <a:t>2025</a:t>
            </a:r>
            <a:r>
              <a:rPr sz="3200" spc="-60" dirty="0">
                <a:solidFill>
                  <a:srgbClr val="006FC0"/>
                </a:solidFill>
              </a:rPr>
              <a:t> </a:t>
            </a:r>
            <a:r>
              <a:rPr sz="3200" spc="-20" dirty="0">
                <a:solidFill>
                  <a:srgbClr val="006FC0"/>
                </a:solidFill>
              </a:rPr>
              <a:t>года</a:t>
            </a:r>
            <a:endParaRPr sz="3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5946" y="565404"/>
            <a:ext cx="6242050" cy="6174105"/>
            <a:chOff x="135946" y="565404"/>
            <a:chExt cx="6242050" cy="617410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5239" y="565404"/>
              <a:ext cx="6162649" cy="273100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946" y="3296409"/>
              <a:ext cx="6213644" cy="3442716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05956" y="873283"/>
            <a:ext cx="5553456" cy="4305241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8478773" y="582548"/>
            <a:ext cx="2049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ФРП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«История»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72308" y="280796"/>
            <a:ext cx="20497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ФРП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«История»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2025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2783350"/>
              </p:ext>
            </p:extLst>
          </p:nvPr>
        </p:nvGraphicFramePr>
        <p:xfrm>
          <a:off x="109061" y="-6350"/>
          <a:ext cx="11805919" cy="6918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006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9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9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299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4081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18440"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Учебный</a:t>
                      </a:r>
                      <a:r>
                        <a:rPr sz="14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план</a:t>
                      </a:r>
                      <a:r>
                        <a:rPr sz="14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(основное</a:t>
                      </a:r>
                      <a:r>
                        <a:rPr sz="14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общее</a:t>
                      </a:r>
                      <a:r>
                        <a:rPr sz="14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образование)</a:t>
                      </a:r>
                      <a:r>
                        <a:rPr sz="14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– с</a:t>
                      </a:r>
                      <a:r>
                        <a:rPr sz="1400" b="1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 b="1" spc="-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400" b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2025</a:t>
                      </a:r>
                      <a:r>
                        <a:rPr sz="14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года</a:t>
                      </a: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6220">
                <a:tc grid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Вариант</a:t>
                      </a:r>
                      <a:r>
                        <a:rPr sz="1200" b="1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Федеральный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недельный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учебный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план</a:t>
                      </a:r>
                      <a:r>
                        <a:rPr sz="12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200" b="1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5-дневной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учебной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недели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3679">
                <a:tc rowSpan="2">
                  <a:txBody>
                    <a:bodyPr/>
                    <a:lstStyle/>
                    <a:p>
                      <a:pPr marL="77216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Предметные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области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31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Учебные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предметы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(учебные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курсы)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Количество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часов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неделю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классы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V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VI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VII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VIII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IX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3679"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Обязательная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часть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6854">
                <a:tc row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язык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21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13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3679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Иностранные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языки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15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3679">
                <a:tc rowSpan="5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информатика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Алгебра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Геометрия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Вероятность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статистика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6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09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Информатика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3679">
                <a:tc rowSpan="3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Общественно-научные</a:t>
                      </a:r>
                      <a:r>
                        <a:rPr sz="12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предметы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История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(+курс</a:t>
                      </a:r>
                      <a:r>
                        <a:rPr sz="12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п.167.13)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13</a:t>
                      </a:r>
                      <a:r>
                        <a:rPr sz="1200" b="1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i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(+курс</a:t>
                      </a:r>
                      <a:r>
                        <a:rPr sz="1200" b="1" i="1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п.167.13)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Обществознание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3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География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3679">
                <a:tc rowSpan="3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Естественно-научные</a:t>
                      </a:r>
                      <a:r>
                        <a:rPr sz="12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предметы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Физика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362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Химия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33679">
                <a:tc row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Искусство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Изобразительное</a:t>
                      </a:r>
                      <a:r>
                        <a:rPr sz="12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искусство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3367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Музыка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33679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Технология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Труд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(технология)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233679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Основы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защиты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Родины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Основы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защиты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Родины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233679">
                <a:tc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Физическая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культура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87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Физическая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культура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233679"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Итого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27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148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233679"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Часть,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формируемая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участниками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образовательных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отношений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233679"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Учебные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недели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233679">
                <a:tc gridSpan="2">
                  <a:txBody>
                    <a:bodyPr/>
                    <a:lstStyle/>
                    <a:p>
                      <a:pPr marL="1524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часов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986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1020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1088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1122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1122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5338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317500">
                <a:tc gridSpan="2">
                  <a:txBody>
                    <a:bodyPr/>
                    <a:lstStyle/>
                    <a:p>
                      <a:pPr marL="15240" marR="99060">
                        <a:lnSpc>
                          <a:spcPct val="100000"/>
                        </a:lnSpc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Максимально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допустимая</a:t>
                      </a:r>
                      <a:r>
                        <a:rPr sz="12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недельная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нагрузка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(при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5-дневной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неделе)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соответствии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санитарными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правилами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нормами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29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33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157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01040" y="312674"/>
          <a:ext cx="11777342" cy="62909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86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8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39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09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69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36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74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00355">
                <a:tc rowSpan="3">
                  <a:txBody>
                    <a:bodyPr/>
                    <a:lstStyle/>
                    <a:p>
                      <a:pPr marL="93471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Предметная</a:t>
                      </a:r>
                      <a:r>
                        <a:rPr sz="1200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область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685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Учебный</a:t>
                      </a:r>
                      <a:r>
                        <a:rPr sz="12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предмет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(учебный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курс)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233679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Уровень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2692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Кол-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часов 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неделю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711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Кол-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во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часов в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неделю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 marL="3498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5-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ти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дневная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неделя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3517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6-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ти</a:t>
                      </a:r>
                      <a:r>
                        <a:rPr sz="12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дневная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неделя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класс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класс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10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 класс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11</a:t>
                      </a:r>
                      <a:r>
                        <a:rPr sz="12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класс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85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Обязательная</a:t>
                      </a:r>
                      <a:r>
                        <a:rPr sz="12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часть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2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200" b="1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Литература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Иностранные</a:t>
                      </a:r>
                      <a:r>
                        <a:rPr sz="12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языки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1200" b="1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4320">
                <a:tc rowSpan="4">
                  <a:txBody>
                    <a:bodyPr/>
                    <a:lstStyle/>
                    <a:p>
                      <a:pPr marL="6921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информатика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Алгебра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начала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математического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анализа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6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Геометрия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Вероятность</a:t>
                      </a: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статистика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683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Информатика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3746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3685">
                <a:tc rowSpan="3">
                  <a:txBody>
                    <a:bodyPr/>
                    <a:lstStyle/>
                    <a:p>
                      <a:pPr marL="5524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Естественно-научные</a:t>
                      </a:r>
                      <a:r>
                        <a:rPr sz="12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предметы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Физика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Химия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736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3685">
                <a:tc rowSpan="3">
                  <a:txBody>
                    <a:bodyPr/>
                    <a:lstStyle/>
                    <a:p>
                      <a:pPr marL="5143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Общественно-научные</a:t>
                      </a:r>
                      <a:r>
                        <a:rPr sz="12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предметы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История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736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Обществознание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7368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География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Основы</a:t>
                      </a:r>
                      <a:r>
                        <a:rPr sz="12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защиты</a:t>
                      </a:r>
                      <a:r>
                        <a:rPr sz="12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Родины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Основы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безопасности</a:t>
                      </a: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200" b="1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dirty="0">
                          <a:latin typeface="Times New Roman"/>
                          <a:cs typeface="Times New Roman"/>
                        </a:rPr>
                        <a:t>защиты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 Родины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Физическая</a:t>
                      </a:r>
                      <a:r>
                        <a:rPr sz="12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культура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dirty="0">
                          <a:latin typeface="Times New Roman"/>
                          <a:cs typeface="Times New Roman"/>
                        </a:rPr>
                        <a:t>Физическая</a:t>
                      </a:r>
                      <a:r>
                        <a:rPr sz="1200" b="1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культура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Б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3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4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Индивидуальный</a:t>
                      </a:r>
                      <a:r>
                        <a:rPr sz="1200" b="1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b="1" spc="-10" dirty="0">
                          <a:latin typeface="Times New Roman"/>
                          <a:cs typeface="Times New Roman"/>
                        </a:rPr>
                        <a:t>проект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73685"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ИТОГО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26,5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25" dirty="0">
                          <a:latin typeface="Times New Roman"/>
                          <a:cs typeface="Times New Roman"/>
                        </a:rPr>
                        <a:t>28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26,5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510540">
                <a:tc>
                  <a:txBody>
                    <a:bodyPr/>
                    <a:lstStyle/>
                    <a:p>
                      <a:pPr marL="91440" marR="89408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dirty="0">
                          <a:latin typeface="Times New Roman"/>
                          <a:cs typeface="Times New Roman"/>
                        </a:rPr>
                        <a:t>Часть,</a:t>
                      </a:r>
                      <a:r>
                        <a:rPr sz="12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формируемая</a:t>
                      </a:r>
                      <a:r>
                        <a:rPr sz="12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участниками образовательных</a:t>
                      </a:r>
                      <a:r>
                        <a:rPr sz="1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200" spc="-10" dirty="0">
                          <a:latin typeface="Times New Roman"/>
                          <a:cs typeface="Times New Roman"/>
                        </a:rPr>
                        <a:t>отношений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7,5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50" dirty="0">
                          <a:latin typeface="Times New Roman"/>
                          <a:cs typeface="Times New Roman"/>
                        </a:rPr>
                        <a:t>9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2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10,5</a:t>
                      </a:r>
                      <a:endParaRPr sz="12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313740" y="25400"/>
            <a:ext cx="1147381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Пример</a:t>
            </a:r>
            <a:r>
              <a:rPr sz="18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учебного</a:t>
            </a:r>
            <a:r>
              <a:rPr sz="18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плана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универсального</a:t>
            </a:r>
            <a:r>
              <a:rPr sz="18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профиля</a:t>
            </a:r>
            <a:r>
              <a:rPr sz="18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1F5F"/>
                </a:solidFill>
                <a:latin typeface="Times New Roman"/>
                <a:cs typeface="Times New Roman"/>
              </a:rPr>
              <a:t>(</a:t>
            </a:r>
            <a:r>
              <a:rPr sz="1400" dirty="0">
                <a:latin typeface="Times New Roman"/>
                <a:cs typeface="Times New Roman"/>
              </a:rPr>
              <a:t>Приказ</a:t>
            </a:r>
            <a:r>
              <a:rPr sz="1400" spc="-4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Министерства</a:t>
            </a:r>
            <a:r>
              <a:rPr sz="1400" spc="-3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просвещения</a:t>
            </a:r>
            <a:r>
              <a:rPr sz="1400" spc="-4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Российской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Федерации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от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19.03.2024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№</a:t>
            </a:r>
            <a:r>
              <a:rPr sz="1400" spc="-55" dirty="0">
                <a:latin typeface="Times New Roman"/>
                <a:cs typeface="Times New Roman"/>
              </a:rPr>
              <a:t> </a:t>
            </a:r>
            <a:r>
              <a:rPr sz="1400" spc="-20" dirty="0">
                <a:latin typeface="Times New Roman"/>
                <a:cs typeface="Times New Roman"/>
              </a:rPr>
              <a:t>171)</a:t>
            </a:r>
            <a:endParaRPr sz="1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270332" y="65531"/>
          <a:ext cx="11639546" cy="57727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5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53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6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80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8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79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79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7970">
                <a:tc gridSpan="7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Вариант</a:t>
                      </a:r>
                      <a:r>
                        <a:rPr sz="14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r>
                        <a:rPr sz="14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Федеральный</a:t>
                      </a:r>
                      <a:r>
                        <a:rPr sz="14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учебный</a:t>
                      </a:r>
                      <a:r>
                        <a:rPr sz="14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план</a:t>
                      </a:r>
                      <a:r>
                        <a:rPr sz="14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начального</a:t>
                      </a:r>
                      <a:r>
                        <a:rPr sz="1400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400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4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(5-дневная</a:t>
                      </a:r>
                      <a:r>
                        <a:rPr sz="1400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учебная</a:t>
                      </a:r>
                      <a:r>
                        <a:rPr sz="1400" spc="-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неделя)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970">
                <a:tc rowSpan="2">
                  <a:txBody>
                    <a:bodyPr/>
                    <a:lstStyle/>
                    <a:p>
                      <a:pPr marL="86106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Предметные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области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63309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Учебные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предметы/классы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 marL="93345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Количество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часов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неделю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31051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Всего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33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II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III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IV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970">
                <a:tc gridSpan="2"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Обязательная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часть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335">
                <a:tc rowSpan="2"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язык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литературное</a:t>
                      </a:r>
                      <a:r>
                        <a:rPr sz="14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чтение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55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Русский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20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9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55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Литературное</a:t>
                      </a:r>
                      <a:r>
                        <a:rPr sz="1400" spc="-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чтение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16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970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Иностранный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язык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15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информатика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Математика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16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1330">
                <a:tc>
                  <a:txBody>
                    <a:bodyPr/>
                    <a:lstStyle/>
                    <a:p>
                      <a:pPr marL="16510" marR="65532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Обществознание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естествознание (Окружающий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мир)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Окружающий</a:t>
                      </a:r>
                      <a:r>
                        <a:rPr sz="14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мир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0695">
                <a:tc>
                  <a:txBody>
                    <a:bodyPr/>
                    <a:lstStyle/>
                    <a:p>
                      <a:pPr marL="16510" marR="19875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Основы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религиозных</a:t>
                      </a:r>
                      <a:r>
                        <a:rPr sz="1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культур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светской этики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 marR="19875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Основы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религиозных</a:t>
                      </a:r>
                      <a:r>
                        <a:rPr sz="1400" spc="-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культур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светской этики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-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289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7335">
                <a:tc rowSpan="2"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Искусство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562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Изобразительное</a:t>
                      </a:r>
                      <a:r>
                        <a:rPr sz="1400" spc="-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искусство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797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62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Музыка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Технология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Труд</a:t>
                      </a:r>
                      <a:r>
                        <a:rPr sz="14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(Технология)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733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Физическая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культура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Физическая</a:t>
                      </a:r>
                      <a:r>
                        <a:rPr sz="14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культура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67970">
                <a:tc gridSpan="2"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Итого: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22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22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23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14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87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2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67335">
                <a:tc gridSpan="2"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Часть,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формируемая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участниками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1400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отношений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latin typeface="Times New Roman"/>
                          <a:cs typeface="Times New Roman"/>
                        </a:rPr>
                        <a:t>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67335">
                <a:tc gridSpan="2"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Учебные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недели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33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34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135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67335">
                <a:tc gridSpan="2"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dirty="0">
                          <a:latin typeface="Times New Roman"/>
                          <a:cs typeface="Times New Roman"/>
                        </a:rPr>
                        <a:t>Всего</a:t>
                      </a:r>
                      <a:r>
                        <a:rPr sz="1400" spc="-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часов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693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782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782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782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400" b="1" spc="-20" dirty="0">
                          <a:latin typeface="Times New Roman"/>
                          <a:cs typeface="Times New Roman"/>
                        </a:rPr>
                        <a:t>3039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2286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528955">
                <a:tc gridSpan="2">
                  <a:txBody>
                    <a:bodyPr/>
                    <a:lstStyle/>
                    <a:p>
                      <a:pPr marL="16510" marR="6464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Максимально</a:t>
                      </a:r>
                      <a:r>
                        <a:rPr sz="14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допустимая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недельная</a:t>
                      </a:r>
                      <a:r>
                        <a:rPr sz="14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нагрузка,</a:t>
                      </a:r>
                      <a:r>
                        <a:rPr sz="14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предусмотренная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санитарными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правилами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4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dirty="0">
                          <a:latin typeface="Times New Roman"/>
                          <a:cs typeface="Times New Roman"/>
                        </a:rPr>
                        <a:t>гигиеническими</a:t>
                      </a:r>
                      <a:r>
                        <a:rPr sz="1400" spc="-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400" spc="-10" dirty="0">
                          <a:latin typeface="Times New Roman"/>
                          <a:cs typeface="Times New Roman"/>
                        </a:rPr>
                        <a:t>нормативами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4699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21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53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23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53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23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53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23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53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210"/>
                        </a:spcBef>
                      </a:pPr>
                      <a:r>
                        <a:rPr sz="1400" b="1" spc="-25" dirty="0">
                          <a:latin typeface="Times New Roman"/>
                          <a:cs typeface="Times New Roman"/>
                        </a:rPr>
                        <a:t>90</a:t>
                      </a: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T="1536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/>
          <p:nvPr/>
        </p:nvSpPr>
        <p:spPr>
          <a:xfrm>
            <a:off x="283565" y="5985154"/>
            <a:ext cx="115519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42995">
              <a:lnSpc>
                <a:spcPct val="100000"/>
              </a:lnSpc>
              <a:spcBef>
                <a:spcPts val="100"/>
              </a:spcBef>
            </a:pP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ФГОС</a:t>
            </a:r>
            <a:r>
              <a:rPr sz="1200" b="1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НОО</a:t>
            </a:r>
            <a:r>
              <a:rPr sz="12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(приказы</a:t>
            </a:r>
            <a:r>
              <a:rPr sz="1200" b="1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№286</a:t>
            </a:r>
            <a:r>
              <a:rPr sz="1200" b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от</a:t>
            </a:r>
            <a:r>
              <a:rPr sz="1200" b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31.05.2021,</a:t>
            </a:r>
            <a:r>
              <a:rPr sz="12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№569</a:t>
            </a:r>
            <a:r>
              <a:rPr sz="12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dirty="0">
                <a:solidFill>
                  <a:srgbClr val="006FC0"/>
                </a:solidFill>
                <a:latin typeface="Times New Roman"/>
                <a:cs typeface="Times New Roman"/>
              </a:rPr>
              <a:t>от</a:t>
            </a:r>
            <a:r>
              <a:rPr sz="1200" b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18.07.2022):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Общий</a:t>
            </a:r>
            <a:r>
              <a:rPr sz="1200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объем</a:t>
            </a:r>
            <a:r>
              <a:rPr sz="1200" i="1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аудиторной</a:t>
            </a:r>
            <a:r>
              <a:rPr sz="1200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работы</a:t>
            </a:r>
            <a:r>
              <a:rPr sz="1200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обучающихся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за</a:t>
            </a:r>
            <a:r>
              <a:rPr sz="1200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четыре</a:t>
            </a:r>
            <a:r>
              <a:rPr sz="1200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учебных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года</a:t>
            </a:r>
            <a:r>
              <a:rPr sz="1200" i="1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не</a:t>
            </a:r>
            <a:r>
              <a:rPr sz="12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может</a:t>
            </a:r>
            <a:r>
              <a:rPr sz="1200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составлять менее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2954</a:t>
            </a:r>
            <a:r>
              <a:rPr sz="12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академических</a:t>
            </a:r>
            <a:r>
              <a:rPr sz="12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часов</a:t>
            </a:r>
            <a:r>
              <a:rPr sz="12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200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более</a:t>
            </a:r>
            <a:r>
              <a:rPr sz="12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3345</a:t>
            </a:r>
            <a:r>
              <a:rPr sz="1200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академических</a:t>
            </a:r>
            <a:r>
              <a:rPr sz="1200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часов</a:t>
            </a:r>
            <a:r>
              <a:rPr sz="1200" i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50" dirty="0">
                <a:solidFill>
                  <a:srgbClr val="006FC0"/>
                </a:solidFill>
                <a:latin typeface="Times New Roman"/>
                <a:cs typeface="Times New Roman"/>
              </a:rPr>
              <a:t>в</a:t>
            </a:r>
            <a:endParaRPr sz="12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соответствии</a:t>
            </a:r>
            <a:r>
              <a:rPr sz="1200" i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12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требованиями</a:t>
            </a:r>
            <a:r>
              <a:rPr sz="1200" i="1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к</a:t>
            </a:r>
            <a:r>
              <a:rPr sz="1200" i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организации</a:t>
            </a:r>
            <a:r>
              <a:rPr sz="1200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образовательного</a:t>
            </a:r>
            <a:r>
              <a:rPr sz="1200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процесса</a:t>
            </a:r>
            <a:r>
              <a:rPr sz="1200" i="1" spc="1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к</a:t>
            </a:r>
            <a:r>
              <a:rPr sz="1200" i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учебной</a:t>
            </a:r>
            <a:r>
              <a:rPr sz="1200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нагрузке</a:t>
            </a:r>
            <a:r>
              <a:rPr sz="12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при</a:t>
            </a:r>
            <a:r>
              <a:rPr sz="1200" i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5-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дневной</a:t>
            </a:r>
            <a:r>
              <a:rPr sz="1200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(или</a:t>
            </a:r>
            <a:r>
              <a:rPr sz="1200" i="1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6-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дневной)</a:t>
            </a:r>
            <a:r>
              <a:rPr sz="1200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учебной</a:t>
            </a:r>
            <a:r>
              <a:rPr sz="1200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неделе,</a:t>
            </a:r>
            <a:r>
              <a:rPr sz="1200" i="1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предусмотренными</a:t>
            </a:r>
            <a:r>
              <a:rPr sz="1200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Гигиеническими нормативами</a:t>
            </a:r>
            <a:r>
              <a:rPr sz="1200" i="1" spc="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200" i="1" spc="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Санитарно-эпидемиологическими</a:t>
            </a:r>
            <a:r>
              <a:rPr sz="1200" i="1" spc="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2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требованиями.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D75B6"/>
                </a:solidFill>
              </a:rPr>
              <a:t>Федеральный</a:t>
            </a:r>
            <a:r>
              <a:rPr sz="1800" spc="-55" dirty="0">
                <a:solidFill>
                  <a:srgbClr val="2D75B6"/>
                </a:solidFill>
              </a:rPr>
              <a:t> </a:t>
            </a:r>
            <a:r>
              <a:rPr sz="1800" dirty="0">
                <a:solidFill>
                  <a:srgbClr val="2D75B6"/>
                </a:solidFill>
              </a:rPr>
              <a:t>учебный</a:t>
            </a:r>
            <a:r>
              <a:rPr sz="1800" spc="-85" dirty="0">
                <a:solidFill>
                  <a:srgbClr val="2D75B6"/>
                </a:solidFill>
              </a:rPr>
              <a:t> </a:t>
            </a:r>
            <a:r>
              <a:rPr sz="1800" dirty="0">
                <a:solidFill>
                  <a:srgbClr val="2D75B6"/>
                </a:solidFill>
              </a:rPr>
              <a:t>план</a:t>
            </a:r>
            <a:r>
              <a:rPr sz="1800" spc="-50" dirty="0">
                <a:solidFill>
                  <a:srgbClr val="2D75B6"/>
                </a:solidFill>
              </a:rPr>
              <a:t> </a:t>
            </a:r>
            <a:r>
              <a:rPr sz="1800" u="sng" spc="-10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начального</a:t>
            </a:r>
            <a:r>
              <a:rPr sz="1800" u="sng" spc="-55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 </a:t>
            </a:r>
            <a:r>
              <a:rPr sz="1800" u="sng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общего</a:t>
            </a:r>
            <a:r>
              <a:rPr sz="1800" u="sng" spc="-35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 </a:t>
            </a:r>
            <a:r>
              <a:rPr sz="1800" u="sng" spc="-10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образования</a:t>
            </a:r>
            <a:r>
              <a:rPr sz="1800" u="sng" spc="-40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 </a:t>
            </a:r>
            <a:r>
              <a:rPr sz="1800" dirty="0">
                <a:solidFill>
                  <a:srgbClr val="2D75B6"/>
                </a:solidFill>
              </a:rPr>
              <a:t>+</a:t>
            </a:r>
            <a:r>
              <a:rPr sz="1800" spc="-60" dirty="0">
                <a:solidFill>
                  <a:srgbClr val="2D75B6"/>
                </a:solidFill>
              </a:rPr>
              <a:t> </a:t>
            </a:r>
            <a:r>
              <a:rPr sz="1800" dirty="0">
                <a:solidFill>
                  <a:srgbClr val="2D75B6"/>
                </a:solidFill>
              </a:rPr>
              <a:t>План</a:t>
            </a:r>
            <a:r>
              <a:rPr sz="1800" spc="-60" dirty="0">
                <a:solidFill>
                  <a:srgbClr val="2D75B6"/>
                </a:solidFill>
              </a:rPr>
              <a:t> </a:t>
            </a:r>
            <a:r>
              <a:rPr sz="1800" spc="-10" dirty="0">
                <a:solidFill>
                  <a:srgbClr val="2D75B6"/>
                </a:solidFill>
              </a:rPr>
              <a:t>внеурочной</a:t>
            </a:r>
            <a:r>
              <a:rPr sz="1800" spc="-70" dirty="0">
                <a:solidFill>
                  <a:srgbClr val="2D75B6"/>
                </a:solidFill>
              </a:rPr>
              <a:t> </a:t>
            </a:r>
            <a:r>
              <a:rPr sz="1800" spc="-10" dirty="0">
                <a:solidFill>
                  <a:srgbClr val="2D75B6"/>
                </a:solidFill>
              </a:rPr>
              <a:t>деятельности</a:t>
            </a:r>
            <a:endParaRPr sz="1800"/>
          </a:p>
          <a:p>
            <a:pPr marL="1532255">
              <a:lnSpc>
                <a:spcPct val="100000"/>
              </a:lnSpc>
              <a:spcBef>
                <a:spcPts val="5"/>
              </a:spcBef>
            </a:pP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(Приказ</a:t>
            </a:r>
            <a:r>
              <a:rPr sz="16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Минпросвещения</a:t>
            </a:r>
            <a:r>
              <a:rPr sz="1600" b="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России</a:t>
            </a:r>
            <a:r>
              <a:rPr sz="16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от</a:t>
            </a:r>
            <a:r>
              <a:rPr sz="1600" b="0" spc="-5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18.05.2023</a:t>
            </a:r>
            <a:r>
              <a:rPr sz="160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№</a:t>
            </a:r>
            <a:r>
              <a:rPr sz="1600" b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372</a:t>
            </a:r>
            <a:r>
              <a:rPr sz="1600" b="0" spc="-6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«Об</a:t>
            </a:r>
            <a:r>
              <a:rPr sz="1600" b="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утверждении</a:t>
            </a:r>
            <a:r>
              <a:rPr sz="1600" b="0" spc="-3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ФОП</a:t>
            </a:r>
            <a:r>
              <a:rPr sz="16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НОО»</a:t>
            </a:r>
            <a:r>
              <a:rPr sz="16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z="16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п.173)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1315" y="819658"/>
            <a:ext cx="11670030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6985" indent="44958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Times New Roman"/>
                <a:cs typeface="Times New Roman"/>
              </a:rPr>
              <a:t>Назначение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плана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внеурочной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деятельности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психолого-</a:t>
            </a:r>
            <a:r>
              <a:rPr sz="1600" spc="-10" dirty="0">
                <a:latin typeface="Times New Roman"/>
                <a:cs typeface="Times New Roman"/>
              </a:rPr>
              <a:t>педагогическое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сопровождение</a:t>
            </a:r>
            <a:r>
              <a:rPr sz="1600" spc="-10" dirty="0">
                <a:latin typeface="Times New Roman"/>
                <a:cs typeface="Times New Roman"/>
              </a:rPr>
              <a:t> обучающихся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учетом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успешности </a:t>
            </a:r>
            <a:r>
              <a:rPr sz="1600" dirty="0">
                <a:latin typeface="Times New Roman"/>
                <a:cs typeface="Times New Roman"/>
              </a:rPr>
              <a:t>их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обучения,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уровня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социальной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адаптации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развития,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индивидуальных способностей и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познавательных интересов.</a:t>
            </a:r>
            <a:endParaRPr sz="1600">
              <a:latin typeface="Times New Roman"/>
              <a:cs typeface="Times New Roman"/>
            </a:endParaRPr>
          </a:p>
          <a:p>
            <a:pPr marL="46228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План</a:t>
            </a:r>
            <a:r>
              <a:rPr sz="1600" b="1" spc="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внеурочной</a:t>
            </a:r>
            <a:r>
              <a:rPr sz="1600" b="1" spc="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деятельности</a:t>
            </a:r>
            <a:r>
              <a:rPr sz="1600" b="1" spc="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формируется</a:t>
            </a:r>
            <a:r>
              <a:rPr sz="1600" b="1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образовательной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организацией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учетом</a:t>
            </a:r>
            <a:r>
              <a:rPr sz="1600" b="1" spc="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предоставления</a:t>
            </a:r>
            <a:r>
              <a:rPr sz="1600" b="1" spc="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права</a:t>
            </a:r>
            <a:r>
              <a:rPr sz="1600" b="1" spc="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участникам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b="1" spc="-10" dirty="0">
                <a:latin typeface="Times New Roman"/>
                <a:cs typeface="Times New Roman"/>
              </a:rPr>
              <a:t>образовательных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отношений </a:t>
            </a:r>
            <a:r>
              <a:rPr sz="1600" b="1" dirty="0">
                <a:latin typeface="Times New Roman"/>
                <a:cs typeface="Times New Roman"/>
              </a:rPr>
              <a:t>выбора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направления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содержания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учебных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курсов.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 indent="449580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Внеурочная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организуется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</a:t>
            </a:r>
            <a:r>
              <a:rPr sz="1600" b="1" spc="2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направлениям</a:t>
            </a:r>
            <a:r>
              <a:rPr sz="1600" b="1" spc="2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развития</a:t>
            </a:r>
            <a:r>
              <a:rPr sz="1600" b="1" spc="26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личности</a:t>
            </a:r>
            <a:r>
              <a:rPr sz="1600" b="1" spc="2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обучающегося</a:t>
            </a:r>
            <a:r>
              <a:rPr sz="1600" b="1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учетом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намеченных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задач внеурочной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деятельности –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п.173.3.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0895" y="2770758"/>
            <a:ext cx="45491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Направления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внеурочной</a:t>
            </a:r>
            <a:r>
              <a:rPr sz="1600" b="1" spc="-8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деятельности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(п.173.7):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1315" y="3258692"/>
            <a:ext cx="3983354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Спортивно-</a:t>
            </a:r>
            <a:r>
              <a:rPr sz="1600" spc="-10" dirty="0">
                <a:latin typeface="Times New Roman"/>
                <a:cs typeface="Times New Roman"/>
              </a:rPr>
              <a:t>оздоровительная</a:t>
            </a:r>
            <a:r>
              <a:rPr sz="1600" spc="1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деятельность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1315" y="3746372"/>
            <a:ext cx="401955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Проектно-исследовательская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деятельность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61315" y="4233748"/>
            <a:ext cx="307530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0" dirty="0">
                <a:latin typeface="Times New Roman"/>
                <a:cs typeface="Times New Roman"/>
              </a:rPr>
              <a:t>Коммуникативная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деятельность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1315" y="4722114"/>
            <a:ext cx="50317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35" dirty="0">
                <a:latin typeface="Times New Roman"/>
                <a:cs typeface="Times New Roman"/>
              </a:rPr>
              <a:t>Художественно-</a:t>
            </a:r>
            <a:r>
              <a:rPr sz="1600" dirty="0">
                <a:latin typeface="Times New Roman"/>
                <a:cs typeface="Times New Roman"/>
              </a:rPr>
              <a:t>эстетическая</a:t>
            </a:r>
            <a:r>
              <a:rPr sz="1600" spc="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творческая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деятельность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61315" y="5209794"/>
            <a:ext cx="26441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Информационная</a:t>
            </a:r>
            <a:r>
              <a:rPr sz="1600" spc="-1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культура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1315" y="5697727"/>
            <a:ext cx="28803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Интеллектуальные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марафоны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61315" y="6185408"/>
            <a:ext cx="242824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299085" algn="l"/>
              </a:tabLst>
            </a:pP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«Учение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увлечением!»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211823" y="2523744"/>
            <a:ext cx="5326380" cy="1754505"/>
          </a:xfrm>
          <a:prstGeom prst="rect">
            <a:avLst/>
          </a:prstGeom>
          <a:solidFill>
            <a:srgbClr val="FAE4D5"/>
          </a:solidFill>
        </p:spPr>
        <p:txBody>
          <a:bodyPr vert="horz" wrap="square" lIns="0" tIns="3873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05"/>
              </a:spcBef>
            </a:pPr>
            <a:r>
              <a:rPr sz="18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Возможные</a:t>
            </a:r>
            <a:r>
              <a:rPr sz="18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направления</a:t>
            </a:r>
            <a:r>
              <a:rPr sz="1800" b="1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внеурочной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деятельности</a:t>
            </a:r>
            <a:r>
              <a:rPr sz="1800" b="1" i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1800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их</a:t>
            </a:r>
            <a:r>
              <a:rPr sz="1800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содержательное</a:t>
            </a:r>
            <a:r>
              <a:rPr sz="1800" i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наполнение</a:t>
            </a:r>
            <a:endParaRPr sz="1800">
              <a:latin typeface="Times New Roman"/>
              <a:cs typeface="Times New Roman"/>
            </a:endParaRPr>
          </a:p>
          <a:p>
            <a:pPr marL="98425" marR="92710" indent="1270" algn="ctr">
              <a:lnSpc>
                <a:spcPct val="100000"/>
              </a:lnSpc>
            </a:pP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являются</a:t>
            </a:r>
            <a:r>
              <a:rPr sz="1800" i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для</a:t>
            </a:r>
            <a:r>
              <a:rPr sz="1800" i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1800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организации</a:t>
            </a:r>
            <a:r>
              <a:rPr sz="1800" i="1" spc="5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общими</a:t>
            </a:r>
            <a:r>
              <a:rPr sz="1800" i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ориентирами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1800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не</a:t>
            </a:r>
            <a:r>
              <a:rPr sz="1800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подлежат</a:t>
            </a:r>
            <a:r>
              <a:rPr sz="1800" i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формальному копированию.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1315" y="6459423"/>
            <a:ext cx="590105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1800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час</a:t>
            </a:r>
            <a:r>
              <a:rPr sz="18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в</a:t>
            </a:r>
            <a:r>
              <a:rPr sz="18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неделю</a:t>
            </a:r>
            <a:r>
              <a:rPr sz="1800" i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1800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внеурочное</a:t>
            </a:r>
            <a:r>
              <a:rPr sz="1800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i="1" dirty="0">
                <a:solidFill>
                  <a:srgbClr val="FF0000"/>
                </a:solidFill>
                <a:latin typeface="Times New Roman"/>
                <a:cs typeface="Times New Roman"/>
              </a:rPr>
              <a:t>занятие</a:t>
            </a:r>
            <a:r>
              <a:rPr sz="1800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«Разговоры</a:t>
            </a:r>
            <a:r>
              <a:rPr sz="1800" b="1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1800" b="1" i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важном»</a:t>
            </a:r>
            <a:endParaRPr sz="18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40908" y="4521708"/>
            <a:ext cx="6268720" cy="1816735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40005" rIns="0" bIns="0" rtlCol="0">
            <a:spAutoFit/>
          </a:bodyPr>
          <a:lstStyle/>
          <a:p>
            <a:pPr marL="635" algn="ctr">
              <a:lnSpc>
                <a:spcPct val="100000"/>
              </a:lnSpc>
              <a:spcBef>
                <a:spcPts val="315"/>
              </a:spcBef>
            </a:pPr>
            <a:r>
              <a:rPr sz="1600" dirty="0">
                <a:latin typeface="Times New Roman"/>
                <a:cs typeface="Times New Roman"/>
              </a:rPr>
              <a:t>ФГОС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НОО:</a:t>
            </a:r>
            <a:endParaRPr sz="1600">
              <a:latin typeface="Times New Roman"/>
              <a:cs typeface="Times New Roman"/>
            </a:endParaRPr>
          </a:p>
          <a:p>
            <a:pPr marL="90805" marR="83185" algn="just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План</a:t>
            </a:r>
            <a:r>
              <a:rPr sz="1600" spc="229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внеурочной</a:t>
            </a:r>
            <a:r>
              <a:rPr sz="1600" spc="2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деятельности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определяет</a:t>
            </a:r>
            <a:r>
              <a:rPr sz="1600" spc="2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формы</a:t>
            </a:r>
            <a:r>
              <a:rPr sz="1600" b="1" spc="2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организации</a:t>
            </a:r>
            <a:r>
              <a:rPr sz="1600" b="1" spc="245" dirty="0">
                <a:latin typeface="Times New Roman"/>
                <a:cs typeface="Times New Roman"/>
              </a:rPr>
              <a:t> </a:t>
            </a:r>
            <a:r>
              <a:rPr sz="1600" b="1" spc="-50" dirty="0">
                <a:latin typeface="Times New Roman"/>
                <a:cs typeface="Times New Roman"/>
              </a:rPr>
              <a:t>и </a:t>
            </a:r>
            <a:r>
              <a:rPr sz="1600" b="1" dirty="0">
                <a:latin typeface="Times New Roman"/>
                <a:cs typeface="Times New Roman"/>
              </a:rPr>
              <a:t>объем</a:t>
            </a:r>
            <a:r>
              <a:rPr sz="1600" b="1" spc="29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внеурочной</a:t>
            </a:r>
            <a:r>
              <a:rPr sz="1600" b="1" spc="29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деятельности</a:t>
            </a:r>
            <a:r>
              <a:rPr sz="1600" b="1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для</a:t>
            </a:r>
            <a:r>
              <a:rPr sz="1600" spc="2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обучающихся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2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освоении </a:t>
            </a:r>
            <a:r>
              <a:rPr sz="1600" dirty="0">
                <a:latin typeface="Times New Roman"/>
                <a:cs typeface="Times New Roman"/>
              </a:rPr>
              <a:t>ими</a:t>
            </a:r>
            <a:r>
              <a:rPr sz="1600" spc="47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программы</a:t>
            </a:r>
            <a:r>
              <a:rPr sz="1600" spc="4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начального</a:t>
            </a:r>
            <a:r>
              <a:rPr sz="1600" spc="4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общего</a:t>
            </a:r>
            <a:r>
              <a:rPr sz="1600" spc="4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образования</a:t>
            </a:r>
            <a:r>
              <a:rPr sz="1600" spc="47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с</a:t>
            </a:r>
            <a:r>
              <a:rPr sz="1600" spc="4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учетом </a:t>
            </a:r>
            <a:r>
              <a:rPr sz="1600" dirty="0">
                <a:latin typeface="Times New Roman"/>
                <a:cs typeface="Times New Roman"/>
              </a:rPr>
              <a:t>образовательных</a:t>
            </a:r>
            <a:r>
              <a:rPr sz="1600" spc="1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потребностей</a:t>
            </a:r>
            <a:r>
              <a:rPr sz="1600" spc="1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1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интересов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обучающихся,</a:t>
            </a:r>
            <a:r>
              <a:rPr sz="1600" spc="1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запросов </a:t>
            </a:r>
            <a:r>
              <a:rPr sz="1600" dirty="0">
                <a:latin typeface="Times New Roman"/>
                <a:cs typeface="Times New Roman"/>
              </a:rPr>
              <a:t>родителей</a:t>
            </a:r>
            <a:r>
              <a:rPr sz="1600" spc="459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(законных</a:t>
            </a:r>
            <a:r>
              <a:rPr sz="1600" spc="4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представителей)</a:t>
            </a:r>
            <a:r>
              <a:rPr sz="1600" spc="470" dirty="0">
                <a:latin typeface="Times New Roman"/>
                <a:cs typeface="Times New Roman"/>
              </a:rPr>
              <a:t>   </a:t>
            </a:r>
            <a:r>
              <a:rPr sz="1600" spc="-10" dirty="0">
                <a:latin typeface="Times New Roman"/>
                <a:cs typeface="Times New Roman"/>
              </a:rPr>
              <a:t>несовершеннолетних обучающихся,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возможностей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Организации –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п.32.2.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663041" y="25400"/>
            <a:ext cx="9748520" cy="5448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350" algn="r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2D75B6"/>
                </a:solidFill>
              </a:rPr>
              <a:t>Федеральный</a:t>
            </a:r>
            <a:r>
              <a:rPr sz="1800" spc="-55" dirty="0">
                <a:solidFill>
                  <a:srgbClr val="2D75B6"/>
                </a:solidFill>
              </a:rPr>
              <a:t> </a:t>
            </a:r>
            <a:r>
              <a:rPr sz="1800" dirty="0">
                <a:solidFill>
                  <a:srgbClr val="2D75B6"/>
                </a:solidFill>
              </a:rPr>
              <a:t>учебный</a:t>
            </a:r>
            <a:r>
              <a:rPr sz="1800" spc="-80" dirty="0">
                <a:solidFill>
                  <a:srgbClr val="2D75B6"/>
                </a:solidFill>
              </a:rPr>
              <a:t> </a:t>
            </a:r>
            <a:r>
              <a:rPr sz="1800" dirty="0">
                <a:solidFill>
                  <a:srgbClr val="2D75B6"/>
                </a:solidFill>
              </a:rPr>
              <a:t>план</a:t>
            </a:r>
            <a:r>
              <a:rPr sz="1800" spc="-50" dirty="0">
                <a:solidFill>
                  <a:srgbClr val="2D75B6"/>
                </a:solidFill>
              </a:rPr>
              <a:t> </a:t>
            </a:r>
            <a:r>
              <a:rPr sz="1800" u="sng" spc="-10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основного</a:t>
            </a:r>
            <a:r>
              <a:rPr sz="1800" u="sng" spc="-55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 </a:t>
            </a:r>
            <a:r>
              <a:rPr sz="1800" u="sng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общего</a:t>
            </a:r>
            <a:r>
              <a:rPr sz="1800" u="sng" spc="-30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 </a:t>
            </a:r>
            <a:r>
              <a:rPr sz="1800" u="sng" spc="-10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образования</a:t>
            </a:r>
            <a:r>
              <a:rPr sz="1800" u="sng" spc="-40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</a:rPr>
              <a:t> </a:t>
            </a:r>
            <a:r>
              <a:rPr sz="1800" dirty="0">
                <a:solidFill>
                  <a:srgbClr val="2D75B6"/>
                </a:solidFill>
              </a:rPr>
              <a:t>+</a:t>
            </a:r>
            <a:r>
              <a:rPr sz="1800" spc="-60" dirty="0">
                <a:solidFill>
                  <a:srgbClr val="2D75B6"/>
                </a:solidFill>
              </a:rPr>
              <a:t> </a:t>
            </a:r>
            <a:r>
              <a:rPr sz="1800" dirty="0">
                <a:solidFill>
                  <a:srgbClr val="2D75B6"/>
                </a:solidFill>
              </a:rPr>
              <a:t>План</a:t>
            </a:r>
            <a:r>
              <a:rPr sz="1800" spc="-50" dirty="0">
                <a:solidFill>
                  <a:srgbClr val="2D75B6"/>
                </a:solidFill>
              </a:rPr>
              <a:t> </a:t>
            </a:r>
            <a:r>
              <a:rPr sz="1800" spc="-10" dirty="0">
                <a:solidFill>
                  <a:srgbClr val="2D75B6"/>
                </a:solidFill>
              </a:rPr>
              <a:t>внеурочной</a:t>
            </a:r>
            <a:r>
              <a:rPr sz="1800" spc="-75" dirty="0">
                <a:solidFill>
                  <a:srgbClr val="2D75B6"/>
                </a:solidFill>
              </a:rPr>
              <a:t> </a:t>
            </a:r>
            <a:r>
              <a:rPr sz="1800" spc="-10" dirty="0">
                <a:solidFill>
                  <a:srgbClr val="2D75B6"/>
                </a:solidFill>
              </a:rPr>
              <a:t>деятельности</a:t>
            </a:r>
            <a:endParaRPr sz="1800"/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(Приказ</a:t>
            </a:r>
            <a:r>
              <a:rPr sz="1600" b="0" spc="-2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Минпросвещения</a:t>
            </a:r>
            <a:r>
              <a:rPr sz="1600" b="0" spc="1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России</a:t>
            </a:r>
            <a:r>
              <a:rPr sz="16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от</a:t>
            </a:r>
            <a:r>
              <a:rPr sz="1600" b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18.05.2023</a:t>
            </a:r>
            <a:r>
              <a:rPr sz="16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№</a:t>
            </a:r>
            <a:r>
              <a:rPr sz="16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370</a:t>
            </a:r>
            <a:r>
              <a:rPr sz="1600" b="0" spc="-5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«Об</a:t>
            </a:r>
            <a:r>
              <a:rPr sz="1600" b="0" spc="-2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утверждении</a:t>
            </a:r>
            <a:r>
              <a:rPr sz="1600" b="0" spc="-1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ФОП</a:t>
            </a:r>
            <a:r>
              <a:rPr sz="1600" b="0" spc="-45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ООО»</a:t>
            </a:r>
            <a:r>
              <a:rPr sz="1600" b="0" spc="-10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dirty="0">
                <a:solidFill>
                  <a:srgbClr val="000000"/>
                </a:solidFill>
                <a:latin typeface="Times New Roman"/>
                <a:cs typeface="Times New Roman"/>
              </a:rPr>
              <a:t>-</a:t>
            </a:r>
            <a:r>
              <a:rPr sz="1600" b="0" spc="-40" dirty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sz="1600" b="0" spc="-10" dirty="0">
                <a:solidFill>
                  <a:srgbClr val="000000"/>
                </a:solidFill>
                <a:latin typeface="Times New Roman"/>
                <a:cs typeface="Times New Roman"/>
              </a:rPr>
              <a:t>п.169)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13461" y="819658"/>
            <a:ext cx="11765280" cy="60369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228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169.2.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Внеурочная</a:t>
            </a:r>
            <a:r>
              <a:rPr sz="1600"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деятельность</a:t>
            </a:r>
            <a:r>
              <a:rPr sz="1600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является</a:t>
            </a:r>
            <a:r>
              <a:rPr sz="1600" u="heavy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неотъемлемой</a:t>
            </a:r>
            <a:r>
              <a:rPr sz="16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600" u="heavy" spc="-5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обязательной</a:t>
            </a:r>
            <a:r>
              <a:rPr sz="1600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частью</a:t>
            </a:r>
            <a:r>
              <a:rPr sz="1600" u="heavy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основной</a:t>
            </a:r>
            <a:r>
              <a:rPr sz="1600" u="heavy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общеобразовательной</a:t>
            </a:r>
            <a:r>
              <a:rPr sz="1600" u="heavy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программы.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46228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169.3.</a:t>
            </a:r>
            <a:r>
              <a:rPr sz="1600" spc="25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План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внеурочной</a:t>
            </a:r>
            <a:r>
              <a:rPr sz="1600" spc="2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деятельности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представляет</a:t>
            </a:r>
            <a:r>
              <a:rPr sz="1600" spc="2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собой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описание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целостной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системы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функционирования</a:t>
            </a:r>
            <a:r>
              <a:rPr sz="1600" spc="27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образовательной</a:t>
            </a:r>
            <a:endParaRPr sz="16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организации в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сфере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внеурочной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деятельности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может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20" dirty="0">
                <a:latin typeface="Times New Roman"/>
                <a:cs typeface="Times New Roman"/>
              </a:rPr>
              <a:t>включать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себя:</a:t>
            </a:r>
            <a:endParaRPr sz="16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 dirty="0">
              <a:latin typeface="Times New Roman"/>
              <a:cs typeface="Times New Roman"/>
            </a:endParaRPr>
          </a:p>
          <a:p>
            <a:pPr marL="805180" indent="-342900">
              <a:lnSpc>
                <a:spcPct val="100000"/>
              </a:lnSpc>
              <a:spcBef>
                <a:spcPts val="5"/>
              </a:spcBef>
              <a:buFont typeface="+mj-lt"/>
              <a:buAutoNum type="arabicParenR"/>
              <a:tabLst>
                <a:tab pos="681990" algn="l"/>
              </a:tabLst>
            </a:pPr>
            <a:r>
              <a:rPr sz="1600" spc="-10" dirty="0">
                <a:latin typeface="Times New Roman"/>
                <a:cs typeface="Times New Roman"/>
              </a:rPr>
              <a:t>внеурочную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учебным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предметам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образовательной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программы…;</a:t>
            </a:r>
            <a:endParaRPr sz="16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75"/>
              </a:spcBef>
              <a:buFont typeface="+mj-lt"/>
              <a:buAutoNum type="arabicParenR"/>
            </a:pPr>
            <a:endParaRPr sz="1600" dirty="0">
              <a:latin typeface="Times New Roman"/>
              <a:cs typeface="Times New Roman"/>
            </a:endParaRPr>
          </a:p>
          <a:p>
            <a:pPr marL="805180" indent="-342900">
              <a:lnSpc>
                <a:spcPct val="100000"/>
              </a:lnSpc>
              <a:spcBef>
                <a:spcPts val="5"/>
              </a:spcBef>
              <a:buFont typeface="+mj-lt"/>
              <a:buAutoNum type="arabicParenR"/>
              <a:tabLst>
                <a:tab pos="681990" algn="l"/>
              </a:tabLst>
            </a:pPr>
            <a:r>
              <a:rPr sz="1600" spc="-10" dirty="0">
                <a:latin typeface="Times New Roman"/>
                <a:cs typeface="Times New Roman"/>
              </a:rPr>
              <a:t>внеурочную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формированию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функциональной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грамотности</a:t>
            </a:r>
            <a:r>
              <a:rPr sz="1600" spc="-10" dirty="0">
                <a:latin typeface="Times New Roman"/>
                <a:cs typeface="Times New Roman"/>
              </a:rPr>
              <a:t>;</a:t>
            </a:r>
            <a:endParaRPr sz="16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80"/>
              </a:spcBef>
              <a:buFont typeface="+mj-lt"/>
              <a:buAutoNum type="arabicParenR"/>
            </a:pPr>
            <a:endParaRPr sz="1600" dirty="0">
              <a:latin typeface="Times New Roman"/>
              <a:cs typeface="Times New Roman"/>
            </a:endParaRPr>
          </a:p>
          <a:p>
            <a:pPr marL="805180" indent="-342900">
              <a:lnSpc>
                <a:spcPct val="100000"/>
              </a:lnSpc>
              <a:buFont typeface="+mj-lt"/>
              <a:buAutoNum type="arabicParenR"/>
              <a:tabLst>
                <a:tab pos="681990" algn="l"/>
              </a:tabLst>
            </a:pPr>
            <a:r>
              <a:rPr sz="1600" spc="-10" dirty="0">
                <a:latin typeface="Times New Roman"/>
                <a:cs typeface="Times New Roman"/>
              </a:rPr>
              <a:t>внеурочную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развитию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личности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ее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способностей,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удовлетворения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образовательных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потребностей;</a:t>
            </a:r>
            <a:endParaRPr sz="16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80"/>
              </a:spcBef>
              <a:buFont typeface="+mj-lt"/>
              <a:buAutoNum type="arabicParenR"/>
            </a:pPr>
            <a:endParaRPr sz="1600" dirty="0">
              <a:latin typeface="Times New Roman"/>
              <a:cs typeface="Times New Roman"/>
            </a:endParaRPr>
          </a:p>
          <a:p>
            <a:pPr marL="355600" marR="6350" indent="-342900" algn="just">
              <a:lnSpc>
                <a:spcPct val="100000"/>
              </a:lnSpc>
              <a:buFont typeface="+mj-lt"/>
              <a:buAutoNum type="arabicParenR"/>
              <a:tabLst>
                <a:tab pos="805815" algn="l"/>
              </a:tabLst>
            </a:pPr>
            <a:r>
              <a:rPr lang="en-US" sz="1600" dirty="0">
                <a:latin typeface="Times New Roman"/>
                <a:cs typeface="Times New Roman"/>
              </a:rPr>
              <a:t>  </a:t>
            </a:r>
            <a:r>
              <a:rPr sz="1600" dirty="0" err="1">
                <a:latin typeface="Times New Roman"/>
                <a:cs typeface="Times New Roman"/>
              </a:rPr>
              <a:t>внеурочную</a:t>
            </a:r>
            <a:r>
              <a:rPr sz="1600" spc="24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деятельность,</a:t>
            </a:r>
            <a:r>
              <a:rPr sz="1600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направленную</a:t>
            </a:r>
            <a:r>
              <a:rPr sz="1600" spc="25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4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реализацию</a:t>
            </a:r>
            <a:r>
              <a:rPr sz="1600" b="1" spc="254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комплекса</a:t>
            </a:r>
            <a:r>
              <a:rPr sz="1600" b="1" spc="2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воспитательных</a:t>
            </a:r>
            <a:r>
              <a:rPr sz="1600" b="1" spc="25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мероприятий</a:t>
            </a:r>
            <a:r>
              <a:rPr sz="1600" b="1" spc="25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50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уровне </a:t>
            </a:r>
            <a:r>
              <a:rPr sz="1600" dirty="0">
                <a:latin typeface="Times New Roman"/>
                <a:cs typeface="Times New Roman"/>
              </a:rPr>
              <a:t>образовательной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организации,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класса,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занятия…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3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учетом</a:t>
            </a:r>
            <a:r>
              <a:rPr sz="1600" b="1" spc="365" dirty="0">
                <a:latin typeface="Times New Roman"/>
                <a:cs typeface="Times New Roman"/>
              </a:rPr>
              <a:t> </a:t>
            </a:r>
            <a:r>
              <a:rPr sz="1600" spc="-30" dirty="0">
                <a:latin typeface="Times New Roman"/>
                <a:cs typeface="Times New Roman"/>
              </a:rPr>
              <a:t>историко-</a:t>
            </a:r>
            <a:r>
              <a:rPr sz="1600" dirty="0">
                <a:latin typeface="Times New Roman"/>
                <a:cs typeface="Times New Roman"/>
              </a:rPr>
              <a:t>культурной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этнической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специфики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региона,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потребностей </a:t>
            </a:r>
            <a:r>
              <a:rPr sz="1600" b="1" spc="-20" dirty="0">
                <a:latin typeface="Times New Roman"/>
                <a:cs typeface="Times New Roman"/>
              </a:rPr>
              <a:t>обучающихся</a:t>
            </a:r>
            <a:r>
              <a:rPr sz="1600" spc="-20" dirty="0">
                <a:latin typeface="Times New Roman"/>
                <a:cs typeface="Times New Roman"/>
              </a:rPr>
              <a:t>,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родителей</a:t>
            </a:r>
            <a:r>
              <a:rPr sz="1600" spc="-6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(законных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представителей)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несовершеннолетних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обучающихся;</a:t>
            </a:r>
            <a:endParaRPr sz="16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80"/>
              </a:spcBef>
              <a:buFont typeface="+mj-lt"/>
              <a:buAutoNum type="arabicParenR"/>
            </a:pPr>
            <a:endParaRPr sz="1600" dirty="0">
              <a:latin typeface="Times New Roman"/>
              <a:cs typeface="Times New Roman"/>
            </a:endParaRPr>
          </a:p>
          <a:p>
            <a:pPr marL="805180" indent="-342900">
              <a:lnSpc>
                <a:spcPct val="100000"/>
              </a:lnSpc>
              <a:spcBef>
                <a:spcPts val="5"/>
              </a:spcBef>
              <a:buFont typeface="+mj-lt"/>
              <a:buAutoNum type="arabicParenR"/>
              <a:tabLst>
                <a:tab pos="681990" algn="l"/>
              </a:tabLst>
            </a:pPr>
            <a:r>
              <a:rPr sz="1600" spc="-10" dirty="0">
                <a:latin typeface="Times New Roman"/>
                <a:cs typeface="Times New Roman"/>
              </a:rPr>
              <a:t>внеурочную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</a:t>
            </a:r>
            <a:r>
              <a:rPr sz="1600" b="1" spc="-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организации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деятельности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ученических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сооб</a:t>
            </a:r>
            <a:r>
              <a:rPr sz="1600" spc="-10" dirty="0">
                <a:latin typeface="Times New Roman"/>
                <a:cs typeface="Times New Roman"/>
              </a:rPr>
              <a:t>ществ;</a:t>
            </a:r>
            <a:endParaRPr sz="16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80"/>
              </a:spcBef>
              <a:buFont typeface="+mj-lt"/>
              <a:buAutoNum type="arabicParenR"/>
            </a:pPr>
            <a:endParaRPr sz="1600" dirty="0">
              <a:latin typeface="Times New Roman"/>
              <a:cs typeface="Times New Roman"/>
            </a:endParaRPr>
          </a:p>
          <a:p>
            <a:pPr marL="805180" indent="-342900">
              <a:lnSpc>
                <a:spcPct val="100000"/>
              </a:lnSpc>
              <a:buFont typeface="+mj-lt"/>
              <a:buAutoNum type="arabicParenR"/>
              <a:tabLst>
                <a:tab pos="681990" algn="l"/>
              </a:tabLst>
            </a:pPr>
            <a:r>
              <a:rPr sz="1600" spc="-10" dirty="0">
                <a:latin typeface="Times New Roman"/>
                <a:cs typeface="Times New Roman"/>
              </a:rPr>
              <a:t>внеурочную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деятельность,</a:t>
            </a:r>
            <a:r>
              <a:rPr sz="1600" spc="-10" dirty="0">
                <a:latin typeface="Times New Roman"/>
                <a:cs typeface="Times New Roman"/>
              </a:rPr>
              <a:t> направленную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организационное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обеспечение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учебной</a:t>
            </a:r>
            <a:r>
              <a:rPr sz="1600" b="1" spc="-4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деятельности;</a:t>
            </a:r>
            <a:endParaRPr sz="16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75"/>
              </a:spcBef>
              <a:buFont typeface="+mj-lt"/>
              <a:buAutoNum type="arabicParenR"/>
            </a:pPr>
            <a:endParaRPr sz="1600" dirty="0">
              <a:latin typeface="Times New Roman"/>
              <a:cs typeface="Times New Roman"/>
            </a:endParaRPr>
          </a:p>
          <a:p>
            <a:pPr marL="355600" marR="8255" indent="-342900" algn="just">
              <a:lnSpc>
                <a:spcPct val="100000"/>
              </a:lnSpc>
              <a:spcBef>
                <a:spcPts val="5"/>
              </a:spcBef>
              <a:buFont typeface="+mj-lt"/>
              <a:buAutoNum type="arabicParenR"/>
              <a:tabLst>
                <a:tab pos="744855" algn="l"/>
              </a:tabLst>
            </a:pPr>
            <a:r>
              <a:rPr sz="1600" dirty="0">
                <a:latin typeface="Times New Roman"/>
                <a:cs typeface="Times New Roman"/>
              </a:rPr>
              <a:t>внеурочную</a:t>
            </a:r>
            <a:r>
              <a:rPr sz="1600" spc="3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деятельность,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направленную</a:t>
            </a:r>
            <a:r>
              <a:rPr sz="1600" spc="39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37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организацию</a:t>
            </a:r>
            <a:r>
              <a:rPr sz="1600" b="1" spc="3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педагогической</a:t>
            </a:r>
            <a:r>
              <a:rPr sz="1600" b="1" spc="3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поддержки</a:t>
            </a:r>
            <a:r>
              <a:rPr sz="1600" b="1" spc="39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обучающихся</a:t>
            </a:r>
            <a:r>
              <a:rPr sz="1600" b="1" spc="39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(проектирование </a:t>
            </a:r>
            <a:r>
              <a:rPr sz="1600" dirty="0">
                <a:latin typeface="Times New Roman"/>
                <a:cs typeface="Times New Roman"/>
              </a:rPr>
              <a:t>индивидуальных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образовательных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маршрутов,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работа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тьюторов,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25" dirty="0">
                <a:latin typeface="Times New Roman"/>
                <a:cs typeface="Times New Roman"/>
              </a:rPr>
              <a:t>педагогов-</a:t>
            </a:r>
            <a:r>
              <a:rPr sz="1600" spc="-10" dirty="0">
                <a:latin typeface="Times New Roman"/>
                <a:cs typeface="Times New Roman"/>
              </a:rPr>
              <a:t>психологов);</a:t>
            </a:r>
            <a:endParaRPr sz="1600" dirty="0">
              <a:latin typeface="Times New Roman"/>
              <a:cs typeface="Times New Roman"/>
            </a:endParaRPr>
          </a:p>
          <a:p>
            <a:pPr marL="342900" indent="-342900">
              <a:lnSpc>
                <a:spcPct val="100000"/>
              </a:lnSpc>
              <a:spcBef>
                <a:spcPts val="80"/>
              </a:spcBef>
              <a:buFont typeface="+mj-lt"/>
              <a:buAutoNum type="arabicParenR"/>
            </a:pPr>
            <a:endParaRPr sz="1600" dirty="0">
              <a:latin typeface="Times New Roman"/>
              <a:cs typeface="Times New Roman"/>
            </a:endParaRPr>
          </a:p>
          <a:p>
            <a:pPr marL="355600" marR="7620" indent="-342900" algn="just">
              <a:lnSpc>
                <a:spcPct val="100000"/>
              </a:lnSpc>
              <a:buFont typeface="+mj-lt"/>
              <a:buAutoNum type="arabicParenR"/>
              <a:tabLst>
                <a:tab pos="897255" algn="l"/>
              </a:tabLst>
            </a:pPr>
            <a:r>
              <a:rPr sz="1600" dirty="0">
                <a:latin typeface="Times New Roman"/>
                <a:cs typeface="Times New Roman"/>
              </a:rPr>
              <a:t>внеурочную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деятельность,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направленную</a:t>
            </a:r>
            <a:r>
              <a:rPr sz="1600" spc="270" dirty="0">
                <a:latin typeface="Times New Roman"/>
                <a:cs typeface="Times New Roman"/>
              </a:rPr>
              <a:t>  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65" dirty="0">
                <a:latin typeface="Times New Roman"/>
                <a:cs typeface="Times New Roman"/>
              </a:rPr>
              <a:t>   </a:t>
            </a:r>
            <a:r>
              <a:rPr sz="1600" b="1" dirty="0">
                <a:latin typeface="Times New Roman"/>
                <a:cs typeface="Times New Roman"/>
              </a:rPr>
              <a:t>обеспечение</a:t>
            </a:r>
            <a:r>
              <a:rPr sz="1600" b="1" spc="265" dirty="0">
                <a:latin typeface="Times New Roman"/>
                <a:cs typeface="Times New Roman"/>
              </a:rPr>
              <a:t>   </a:t>
            </a:r>
            <a:r>
              <a:rPr sz="1600" b="1" dirty="0">
                <a:latin typeface="Times New Roman"/>
                <a:cs typeface="Times New Roman"/>
              </a:rPr>
              <a:t>благополучия</a:t>
            </a:r>
            <a:r>
              <a:rPr sz="1600" b="1" spc="260" dirty="0">
                <a:latin typeface="Times New Roman"/>
                <a:cs typeface="Times New Roman"/>
              </a:rPr>
              <a:t>   </a:t>
            </a:r>
            <a:r>
              <a:rPr sz="1600" b="1" dirty="0">
                <a:latin typeface="Times New Roman"/>
                <a:cs typeface="Times New Roman"/>
              </a:rPr>
              <a:t>обучающихся</a:t>
            </a:r>
            <a:r>
              <a:rPr sz="1600" b="1" spc="265" dirty="0">
                <a:latin typeface="Times New Roman"/>
                <a:cs typeface="Times New Roman"/>
              </a:rPr>
              <a:t>  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265" dirty="0">
                <a:latin typeface="Times New Roman"/>
                <a:cs typeface="Times New Roman"/>
              </a:rPr>
              <a:t>   </a:t>
            </a:r>
            <a:r>
              <a:rPr sz="1600" b="1" spc="-10" dirty="0">
                <a:latin typeface="Times New Roman"/>
                <a:cs typeface="Times New Roman"/>
              </a:rPr>
              <a:t>пространстве общеобразовательной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организации</a:t>
            </a:r>
            <a:r>
              <a:rPr sz="1600" spc="-10" dirty="0">
                <a:latin typeface="Times New Roman"/>
                <a:cs typeface="Times New Roman"/>
              </a:rPr>
              <a:t>.</a:t>
            </a:r>
            <a:endParaRPr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24282" rIns="0" bIns="0" rtlCol="0">
            <a:spAutoFit/>
          </a:bodyPr>
          <a:lstStyle/>
          <a:p>
            <a:pPr marL="1092835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4471C4"/>
                </a:solidFill>
              </a:rPr>
              <a:t>Приказ</a:t>
            </a:r>
            <a:r>
              <a:rPr sz="1800" spc="-35" dirty="0">
                <a:solidFill>
                  <a:srgbClr val="4471C4"/>
                </a:solidFill>
              </a:rPr>
              <a:t> </a:t>
            </a:r>
            <a:r>
              <a:rPr sz="1800" spc="-10" dirty="0">
                <a:solidFill>
                  <a:srgbClr val="4471C4"/>
                </a:solidFill>
              </a:rPr>
              <a:t>Минпросвещения</a:t>
            </a:r>
            <a:r>
              <a:rPr sz="1800" dirty="0">
                <a:solidFill>
                  <a:srgbClr val="4471C4"/>
                </a:solidFill>
              </a:rPr>
              <a:t> России</a:t>
            </a:r>
            <a:r>
              <a:rPr sz="1800" spc="-50" dirty="0">
                <a:solidFill>
                  <a:srgbClr val="4471C4"/>
                </a:solidFill>
              </a:rPr>
              <a:t> </a:t>
            </a:r>
            <a:r>
              <a:rPr sz="1800" dirty="0">
                <a:solidFill>
                  <a:srgbClr val="4471C4"/>
                </a:solidFill>
              </a:rPr>
              <a:t>от</a:t>
            </a:r>
            <a:r>
              <a:rPr sz="1800" spc="-45" dirty="0">
                <a:solidFill>
                  <a:srgbClr val="4471C4"/>
                </a:solidFill>
              </a:rPr>
              <a:t> </a:t>
            </a:r>
            <a:r>
              <a:rPr sz="1800" dirty="0">
                <a:solidFill>
                  <a:srgbClr val="4471C4"/>
                </a:solidFill>
              </a:rPr>
              <a:t>18.05.2023</a:t>
            </a:r>
            <a:r>
              <a:rPr sz="1800" spc="-50" dirty="0">
                <a:solidFill>
                  <a:srgbClr val="4471C4"/>
                </a:solidFill>
              </a:rPr>
              <a:t> </a:t>
            </a:r>
            <a:r>
              <a:rPr sz="1800" dirty="0">
                <a:solidFill>
                  <a:srgbClr val="4471C4"/>
                </a:solidFill>
              </a:rPr>
              <a:t>№</a:t>
            </a:r>
            <a:r>
              <a:rPr sz="1800" spc="-40" dirty="0">
                <a:solidFill>
                  <a:srgbClr val="4471C4"/>
                </a:solidFill>
              </a:rPr>
              <a:t> </a:t>
            </a:r>
            <a:r>
              <a:rPr sz="1800" dirty="0">
                <a:solidFill>
                  <a:srgbClr val="4471C4"/>
                </a:solidFill>
              </a:rPr>
              <a:t>370</a:t>
            </a:r>
            <a:r>
              <a:rPr sz="1800" spc="-40" dirty="0">
                <a:solidFill>
                  <a:srgbClr val="4471C4"/>
                </a:solidFill>
              </a:rPr>
              <a:t> </a:t>
            </a:r>
            <a:r>
              <a:rPr sz="1800" dirty="0">
                <a:solidFill>
                  <a:srgbClr val="4471C4"/>
                </a:solidFill>
              </a:rPr>
              <a:t>«Об</a:t>
            </a:r>
            <a:r>
              <a:rPr sz="1800" spc="-50" dirty="0">
                <a:solidFill>
                  <a:srgbClr val="4471C4"/>
                </a:solidFill>
              </a:rPr>
              <a:t> </a:t>
            </a:r>
            <a:r>
              <a:rPr sz="1800" dirty="0">
                <a:solidFill>
                  <a:srgbClr val="4471C4"/>
                </a:solidFill>
              </a:rPr>
              <a:t>утверждении</a:t>
            </a:r>
            <a:r>
              <a:rPr sz="1800" spc="-20" dirty="0">
                <a:solidFill>
                  <a:srgbClr val="4471C4"/>
                </a:solidFill>
              </a:rPr>
              <a:t> </a:t>
            </a:r>
            <a:r>
              <a:rPr sz="1800" dirty="0">
                <a:solidFill>
                  <a:srgbClr val="4471C4"/>
                </a:solidFill>
              </a:rPr>
              <a:t>ФОП</a:t>
            </a:r>
            <a:r>
              <a:rPr sz="1800" spc="-40" dirty="0">
                <a:solidFill>
                  <a:srgbClr val="4471C4"/>
                </a:solidFill>
              </a:rPr>
              <a:t> </a:t>
            </a:r>
            <a:r>
              <a:rPr sz="1800" spc="-20" dirty="0">
                <a:solidFill>
                  <a:srgbClr val="4471C4"/>
                </a:solidFill>
              </a:rPr>
              <a:t>ООО»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717905" y="787399"/>
            <a:ext cx="10888980" cy="5634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169.6.</a:t>
            </a:r>
            <a:r>
              <a:rPr sz="1600" spc="-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…При</a:t>
            </a:r>
            <a:r>
              <a:rPr sz="1600" spc="-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этом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расходы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времени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на</a:t>
            </a:r>
            <a:r>
              <a:rPr sz="1600" b="1" spc="-6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отдельные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направления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плана</a:t>
            </a:r>
            <a:r>
              <a:rPr sz="1600" b="1" spc="-5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внеурочной</a:t>
            </a:r>
            <a:r>
              <a:rPr sz="1600" b="1" spc="-7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деятельности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могут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отличаться: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297815" marR="7620" indent="-285750" algn="just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внеурочную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по</a:t>
            </a:r>
            <a:r>
              <a:rPr sz="1600" b="1" spc="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учебным</a:t>
            </a:r>
            <a:r>
              <a:rPr sz="1600" b="1" spc="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предметам</a:t>
            </a:r>
            <a:r>
              <a:rPr sz="1600" b="1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(включая</a:t>
            </a:r>
            <a:r>
              <a:rPr sz="1600" spc="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занятия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физической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культурой</a:t>
            </a:r>
            <a:r>
              <a:rPr sz="1600" spc="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углубленное</a:t>
            </a:r>
            <a:r>
              <a:rPr sz="1600" spc="4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изучение 	предметов)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еженедельно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часов;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imes New Roman"/>
              <a:buChar char="-"/>
            </a:pPr>
            <a:endParaRPr sz="16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внеурочную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формированию </a:t>
            </a:r>
            <a:r>
              <a:rPr sz="1600" b="1" spc="-10" dirty="0">
                <a:latin typeface="Times New Roman"/>
                <a:cs typeface="Times New Roman"/>
              </a:rPr>
              <a:t>функциональной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грамотности</a:t>
            </a:r>
            <a:r>
              <a:rPr sz="1600" b="1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часов;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imes New Roman"/>
              <a:buChar char="-"/>
            </a:pPr>
            <a:endParaRPr sz="1600">
              <a:latin typeface="Times New Roman"/>
              <a:cs typeface="Times New Roman"/>
            </a:endParaRPr>
          </a:p>
          <a:p>
            <a:pPr marL="299085" marR="5080" indent="-287020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внеурочную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развитию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личности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ее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способностей,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удовлетворения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образовательных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потребностей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и </a:t>
            </a:r>
            <a:r>
              <a:rPr sz="1600" dirty="0">
                <a:latin typeface="Times New Roman"/>
                <a:cs typeface="Times New Roman"/>
              </a:rPr>
              <a:t>интересов,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самореализации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обучающихся</a:t>
            </a:r>
            <a:r>
              <a:rPr sz="160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еженедельно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часов;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5"/>
              </a:spcBef>
              <a:buFont typeface="Times New Roman"/>
              <a:buChar char="-"/>
            </a:pPr>
            <a:endParaRPr sz="1600">
              <a:latin typeface="Times New Roman"/>
              <a:cs typeface="Times New Roman"/>
            </a:endParaRPr>
          </a:p>
          <a:p>
            <a:pPr marL="297815" marR="8255" indent="-285750" algn="just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деятельность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ученических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сообществ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и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воспитательные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мероприятия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целесообразно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еженедельно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предусмотреть 	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3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часов,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этом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при</a:t>
            </a:r>
            <a:r>
              <a:rPr sz="1600" spc="3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подготовке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проведении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коллективных</a:t>
            </a:r>
            <a:r>
              <a:rPr sz="1600" spc="3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мероприятий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</a:t>
            </a:r>
            <a:r>
              <a:rPr sz="1600" spc="36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классе</a:t>
            </a:r>
            <a:r>
              <a:rPr sz="1600" spc="3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или</a:t>
            </a:r>
            <a:r>
              <a:rPr sz="1600" spc="35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общешкольных 	</a:t>
            </a:r>
            <a:r>
              <a:rPr sz="1600" dirty="0">
                <a:latin typeface="Times New Roman"/>
                <a:cs typeface="Times New Roman"/>
              </a:rPr>
              <a:t>мероприятий</a:t>
            </a:r>
            <a:r>
              <a:rPr sz="1600" spc="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за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1–2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недели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может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быть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использовано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20</a:t>
            </a:r>
            <a:r>
              <a:rPr sz="1600" spc="7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часов</a:t>
            </a:r>
            <a:r>
              <a:rPr sz="1600" spc="6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(бюджет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времени,</a:t>
            </a:r>
            <a:r>
              <a:rPr sz="1600" spc="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отведенного</a:t>
            </a:r>
            <a:r>
              <a:rPr sz="1600" spc="9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7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реализацию</a:t>
            </a:r>
            <a:r>
              <a:rPr sz="1600" spc="8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плана 	внеурочной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деятельности);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Times New Roman"/>
              <a:buChar char="-"/>
            </a:pPr>
            <a:endParaRPr sz="16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Char char="-"/>
              <a:tabLst>
                <a:tab pos="299085" algn="l"/>
              </a:tabLst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организационное</a:t>
            </a:r>
            <a:r>
              <a:rPr sz="1600" b="1" spc="2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обеспечение</a:t>
            </a:r>
            <a:r>
              <a:rPr sz="1600" b="1" spc="28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учебной</a:t>
            </a:r>
            <a:r>
              <a:rPr sz="1600" b="1" spc="28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деятельности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осуществление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педагогической</a:t>
            </a:r>
            <a:r>
              <a:rPr sz="1600" spc="30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поддержки</a:t>
            </a:r>
            <a:r>
              <a:rPr sz="1600" spc="2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социализации</a:t>
            </a:r>
            <a:endParaRPr sz="1600">
              <a:latin typeface="Times New Roman"/>
              <a:cs typeface="Times New Roman"/>
            </a:endParaRPr>
          </a:p>
          <a:p>
            <a:pPr marL="299085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обучающихся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обеспечение их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благополучия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еженедельно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–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часов.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600" i="1" dirty="0">
                <a:latin typeface="Times New Roman"/>
                <a:cs typeface="Times New Roman"/>
              </a:rPr>
              <a:t>1</a:t>
            </a:r>
            <a:r>
              <a:rPr sz="1600" i="1" spc="-3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час</a:t>
            </a:r>
            <a:r>
              <a:rPr sz="1600" i="1" spc="-2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в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неделю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-</a:t>
            </a:r>
            <a:r>
              <a:rPr sz="1600" i="1" spc="-30" dirty="0">
                <a:latin typeface="Times New Roman"/>
                <a:cs typeface="Times New Roman"/>
              </a:rPr>
              <a:t> </a:t>
            </a:r>
            <a:r>
              <a:rPr sz="1600" i="1" spc="-10" dirty="0">
                <a:latin typeface="Times New Roman"/>
                <a:cs typeface="Times New Roman"/>
              </a:rPr>
              <a:t>внеурочное</a:t>
            </a:r>
            <a:r>
              <a:rPr sz="1600" i="1" spc="-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занятие</a:t>
            </a:r>
            <a:r>
              <a:rPr sz="1600" i="1" spc="-2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«Разговоры</a:t>
            </a:r>
            <a:r>
              <a:rPr sz="1600" b="1" i="1" spc="-3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о</a:t>
            </a:r>
            <a:r>
              <a:rPr sz="1600" b="1" i="1" spc="-30" dirty="0">
                <a:latin typeface="Times New Roman"/>
                <a:cs typeface="Times New Roman"/>
              </a:rPr>
              <a:t> </a:t>
            </a:r>
            <a:r>
              <a:rPr sz="1600" b="1" i="1" spc="-10" dirty="0">
                <a:latin typeface="Times New Roman"/>
                <a:cs typeface="Times New Roman"/>
              </a:rPr>
              <a:t>важном».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п.169.8.</a:t>
            </a:r>
            <a:r>
              <a:rPr sz="16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ФОП</a:t>
            </a:r>
            <a:r>
              <a:rPr sz="16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ООО,</a:t>
            </a:r>
            <a:r>
              <a:rPr sz="1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п.33.2.</a:t>
            </a:r>
            <a:r>
              <a:rPr sz="16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FF0000"/>
                </a:solidFill>
                <a:latin typeface="Times New Roman"/>
                <a:cs typeface="Times New Roman"/>
              </a:rPr>
              <a:t>ФГОС</a:t>
            </a:r>
            <a:r>
              <a:rPr sz="1600" b="1" spc="-5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ООО:</a:t>
            </a:r>
            <a:endParaRPr sz="1600">
              <a:latin typeface="Times New Roman"/>
              <a:cs typeface="Times New Roman"/>
            </a:endParaRPr>
          </a:p>
          <a:p>
            <a:pPr marL="12700" marR="7620">
              <a:lnSpc>
                <a:spcPct val="100000"/>
              </a:lnSpc>
            </a:pP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При</a:t>
            </a:r>
            <a:r>
              <a:rPr sz="1600" spc="2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реализации</a:t>
            </a:r>
            <a:r>
              <a:rPr sz="1600" spc="26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плана</a:t>
            </a:r>
            <a:r>
              <a:rPr sz="1600" spc="2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внеурочной</a:t>
            </a:r>
            <a:r>
              <a:rPr sz="1600" spc="2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деятельности</a:t>
            </a:r>
            <a:r>
              <a:rPr sz="1600" spc="25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должна</a:t>
            </a:r>
            <a:r>
              <a:rPr sz="1600" spc="2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быть</a:t>
            </a:r>
            <a:r>
              <a:rPr sz="1600" spc="2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предусмотрена</a:t>
            </a:r>
            <a:r>
              <a:rPr sz="1600" spc="2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вариативность</a:t>
            </a:r>
            <a:r>
              <a:rPr sz="1600" b="1" spc="2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содержания</a:t>
            </a:r>
            <a:r>
              <a:rPr sz="1600" b="1" spc="2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006FC0"/>
                </a:solidFill>
                <a:latin typeface="Times New Roman"/>
                <a:cs typeface="Times New Roman"/>
              </a:rPr>
              <a:t>внеурочной </a:t>
            </a:r>
            <a:r>
              <a:rPr sz="1600" b="1" dirty="0">
                <a:solidFill>
                  <a:srgbClr val="006FC0"/>
                </a:solidFill>
                <a:latin typeface="Times New Roman"/>
                <a:cs typeface="Times New Roman"/>
              </a:rPr>
              <a:t>деятельности</a:t>
            </a:r>
            <a:r>
              <a:rPr sz="1600" b="1" spc="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с</a:t>
            </a:r>
            <a:r>
              <a:rPr sz="1600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Times New Roman"/>
                <a:cs typeface="Times New Roman"/>
              </a:rPr>
              <a:t>учетом</a:t>
            </a:r>
            <a:r>
              <a:rPr sz="1600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образовательных</a:t>
            </a:r>
            <a:r>
              <a:rPr sz="1600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потребностей</a:t>
            </a:r>
            <a:r>
              <a:rPr sz="1600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600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интересов</a:t>
            </a:r>
            <a:r>
              <a:rPr sz="1600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обучающихся.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0811" y="470916"/>
            <a:ext cx="3973195" cy="5622290"/>
            <a:chOff x="400811" y="470916"/>
            <a:chExt cx="3973195" cy="5622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523" y="480060"/>
              <a:ext cx="3745297" cy="56037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5383" y="475488"/>
              <a:ext cx="3964304" cy="5613400"/>
            </a:xfrm>
            <a:custGeom>
              <a:avLst/>
              <a:gdLst/>
              <a:ahLst/>
              <a:cxnLst/>
              <a:rect l="l" t="t" r="r" b="b"/>
              <a:pathLst>
                <a:path w="3964304" h="5613400">
                  <a:moveTo>
                    <a:pt x="0" y="5612892"/>
                  </a:moveTo>
                  <a:lnTo>
                    <a:pt x="3963924" y="5612892"/>
                  </a:lnTo>
                  <a:lnTo>
                    <a:pt x="3963924" y="0"/>
                  </a:lnTo>
                  <a:lnTo>
                    <a:pt x="0" y="0"/>
                  </a:lnTo>
                  <a:lnTo>
                    <a:pt x="0" y="5612892"/>
                  </a:lnTo>
                  <a:close/>
                </a:path>
              </a:pathLst>
            </a:custGeom>
            <a:ln w="914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651375" y="208915"/>
            <a:ext cx="7241540" cy="24644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Изменения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01.09.2025г.</a:t>
            </a:r>
            <a:endParaRPr sz="1600">
              <a:latin typeface="Times New Roman"/>
              <a:cs typeface="Times New Roman"/>
            </a:endParaRPr>
          </a:p>
          <a:p>
            <a:pPr marL="461645" marR="1852295" indent="1398905">
              <a:lnSpc>
                <a:spcPct val="200000"/>
              </a:lnSpc>
            </a:pPr>
            <a:r>
              <a:rPr sz="1600" b="1" dirty="0">
                <a:latin typeface="Times New Roman"/>
                <a:cs typeface="Times New Roman"/>
              </a:rPr>
              <a:t>Приказ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№704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-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п/п.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146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(стр.1047-1048)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ФОП</a:t>
            </a:r>
            <a:r>
              <a:rPr sz="16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ООО,</a:t>
            </a:r>
            <a:r>
              <a:rPr sz="16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п/п.169.6</a:t>
            </a:r>
            <a:r>
              <a:rPr sz="1600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16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другая</a:t>
            </a:r>
            <a:r>
              <a:rPr sz="16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редакция: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 indent="673100" algn="just">
              <a:lnSpc>
                <a:spcPct val="100000"/>
              </a:lnSpc>
              <a:buChar char="-"/>
              <a:tabLst>
                <a:tab pos="685800" algn="l"/>
              </a:tabLst>
            </a:pPr>
            <a:r>
              <a:rPr sz="1600" dirty="0">
                <a:latin typeface="Times New Roman"/>
                <a:cs typeface="Times New Roman"/>
              </a:rPr>
              <a:t>внеурочная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19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по</a:t>
            </a:r>
            <a:r>
              <a:rPr sz="1600" b="1" spc="19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развитию</a:t>
            </a:r>
            <a:r>
              <a:rPr sz="1600" b="1" spc="19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личности</a:t>
            </a:r>
            <a:r>
              <a:rPr sz="1600" dirty="0">
                <a:latin typeface="Times New Roman"/>
                <a:cs typeface="Times New Roman"/>
              </a:rPr>
              <a:t>,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ее</a:t>
            </a:r>
            <a:r>
              <a:rPr sz="1600" spc="18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способностей, </a:t>
            </a:r>
            <a:r>
              <a:rPr sz="1600" dirty="0">
                <a:latin typeface="Times New Roman"/>
                <a:cs typeface="Times New Roman"/>
              </a:rPr>
              <a:t>удовлетворения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образовательных</a:t>
            </a:r>
            <a:r>
              <a:rPr sz="1600" spc="34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потребностей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3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интересов,</a:t>
            </a:r>
            <a:r>
              <a:rPr sz="1600" spc="3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самореализации</a:t>
            </a:r>
            <a:r>
              <a:rPr sz="1600" spc="335" dirty="0">
                <a:latin typeface="Times New Roman"/>
                <a:cs typeface="Times New Roman"/>
              </a:rPr>
              <a:t> </a:t>
            </a:r>
            <a:r>
              <a:rPr sz="1600" spc="-50" dirty="0">
                <a:latin typeface="Times New Roman"/>
                <a:cs typeface="Times New Roman"/>
              </a:rPr>
              <a:t>и </a:t>
            </a:r>
            <a:r>
              <a:rPr sz="16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профориентации </a:t>
            </a:r>
            <a:r>
              <a:rPr sz="1600" b="1" u="sng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обучающихся</a:t>
            </a:r>
            <a:r>
              <a:rPr sz="1600" spc="-20" dirty="0">
                <a:latin typeface="Times New Roman"/>
                <a:cs typeface="Times New Roman"/>
              </a:rPr>
              <a:t>,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еженедельно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часов;</a:t>
            </a:r>
            <a:endParaRPr sz="1600">
              <a:latin typeface="Times New Roman"/>
              <a:cs typeface="Times New Roman"/>
            </a:endParaRPr>
          </a:p>
          <a:p>
            <a:pPr marL="681990" indent="-220345" algn="just">
              <a:lnSpc>
                <a:spcPct val="100000"/>
              </a:lnSpc>
              <a:spcBef>
                <a:spcPts val="5"/>
              </a:spcBef>
              <a:buChar char="-"/>
              <a:tabLst>
                <a:tab pos="681990" algn="l"/>
              </a:tabLst>
            </a:pPr>
            <a:r>
              <a:rPr sz="1600" dirty="0">
                <a:latin typeface="Times New Roman"/>
                <a:cs typeface="Times New Roman"/>
              </a:rPr>
              <a:t>внеурочная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деятельность</a:t>
            </a:r>
            <a:r>
              <a:rPr sz="1600" spc="17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ученических</a:t>
            </a:r>
            <a:r>
              <a:rPr sz="1600" b="1" spc="17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сообществ</a:t>
            </a:r>
            <a:r>
              <a:rPr sz="1600" b="1" spc="18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и</a:t>
            </a:r>
            <a:r>
              <a:rPr sz="1600" spc="165" dirty="0">
                <a:latin typeface="Times New Roman"/>
                <a:cs typeface="Times New Roman"/>
              </a:rPr>
              <a:t>  </a:t>
            </a:r>
            <a:r>
              <a:rPr sz="1600" spc="-10" dirty="0">
                <a:latin typeface="Times New Roman"/>
                <a:cs typeface="Times New Roman"/>
              </a:rPr>
              <a:t>воспитательные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388345" y="2891485"/>
            <a:ext cx="150431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95"/>
              </a:spcBef>
            </a:pPr>
            <a:r>
              <a:rPr sz="1600" spc="-10" dirty="0">
                <a:latin typeface="Times New Roman"/>
                <a:cs typeface="Times New Roman"/>
              </a:rPr>
              <a:t>осуществление</a:t>
            </a:r>
            <a:endParaRPr sz="1600">
              <a:latin typeface="Times New Roman"/>
              <a:cs typeface="Times New Roman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  <a:tabLst>
                <a:tab pos="1269365" algn="l"/>
              </a:tabLst>
            </a:pPr>
            <a:r>
              <a:rPr sz="1600" spc="-10" dirty="0">
                <a:latin typeface="Times New Roman"/>
                <a:cs typeface="Times New Roman"/>
              </a:rPr>
              <a:t>обеспечение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25" dirty="0">
                <a:latin typeface="Times New Roman"/>
                <a:cs typeface="Times New Roman"/>
              </a:rPr>
              <a:t>их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1375" y="2647949"/>
            <a:ext cx="5746750" cy="10007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Times New Roman"/>
                <a:cs typeface="Times New Roman"/>
              </a:rPr>
              <a:t>мероприятия (от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часов);</a:t>
            </a:r>
            <a:endParaRPr sz="1600">
              <a:latin typeface="Times New Roman"/>
              <a:cs typeface="Times New Roman"/>
            </a:endParaRPr>
          </a:p>
          <a:p>
            <a:pPr marL="12700" marR="5080" indent="449580">
              <a:lnSpc>
                <a:spcPct val="100000"/>
              </a:lnSpc>
              <a:tabLst>
                <a:tab pos="699770" algn="l"/>
                <a:tab pos="1548765" algn="l"/>
                <a:tab pos="2374900" algn="l"/>
                <a:tab pos="2682875" algn="l"/>
                <a:tab pos="3630295" algn="l"/>
                <a:tab pos="4081779" algn="l"/>
                <a:tab pos="4517390" algn="l"/>
                <a:tab pos="5456555" algn="l"/>
              </a:tabLst>
            </a:pPr>
            <a:r>
              <a:rPr sz="1600" spc="-50" dirty="0">
                <a:latin typeface="Times New Roman"/>
                <a:cs typeface="Times New Roman"/>
              </a:rPr>
              <a:t>-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организационное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обеспечение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учебной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деятельности, педагогической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поддержки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социализации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10" dirty="0">
                <a:latin typeface="Times New Roman"/>
                <a:cs typeface="Times New Roman"/>
              </a:rPr>
              <a:t>обучающихся</a:t>
            </a:r>
            <a:r>
              <a:rPr sz="1600" dirty="0">
                <a:latin typeface="Times New Roman"/>
                <a:cs typeface="Times New Roman"/>
              </a:rPr>
              <a:t>	</a:t>
            </a:r>
            <a:r>
              <a:rPr sz="1600" spc="-50" dirty="0">
                <a:latin typeface="Times New Roman"/>
                <a:cs typeface="Times New Roman"/>
              </a:rPr>
              <a:t>и </a:t>
            </a:r>
            <a:r>
              <a:rPr sz="1600" spc="-10" dirty="0">
                <a:latin typeface="Times New Roman"/>
                <a:cs typeface="Times New Roman"/>
              </a:rPr>
              <a:t>благополучия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(от</a:t>
            </a:r>
            <a:r>
              <a:rPr sz="1600" spc="-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2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3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часов).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51375" y="3867403"/>
            <a:ext cx="7244715" cy="27076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61645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п/п.</a:t>
            </a:r>
            <a:r>
              <a:rPr sz="16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169.7</a:t>
            </a:r>
            <a:r>
              <a:rPr sz="1600" spc="-6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дополнен</a:t>
            </a: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п/п.169.7.4-169.7.6:</a:t>
            </a:r>
            <a:endParaRPr sz="16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1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час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неделю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для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spc="-20" dirty="0">
                <a:latin typeface="Times New Roman"/>
                <a:cs typeface="Times New Roman"/>
              </a:rPr>
              <a:t>обучающихся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6-</a:t>
            </a:r>
            <a:r>
              <a:rPr sz="1600" b="1" dirty="0">
                <a:latin typeface="Times New Roman"/>
                <a:cs typeface="Times New Roman"/>
              </a:rPr>
              <a:t>9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классов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–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«Россия</a:t>
            </a:r>
            <a:r>
              <a:rPr sz="1600" b="1" spc="-4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–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мои</a:t>
            </a:r>
            <a:r>
              <a:rPr sz="1600" b="1" spc="-35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горизонты»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 indent="449580">
              <a:lnSpc>
                <a:spcPct val="100000"/>
              </a:lnSpc>
            </a:pPr>
            <a:r>
              <a:rPr sz="1600" i="1" dirty="0">
                <a:latin typeface="Times New Roman"/>
                <a:cs typeface="Times New Roman"/>
              </a:rPr>
              <a:t>1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час</a:t>
            </a:r>
            <a:r>
              <a:rPr sz="1600" i="1" spc="18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в</a:t>
            </a:r>
            <a:r>
              <a:rPr sz="1600" i="1" spc="19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неделю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-</a:t>
            </a:r>
            <a:r>
              <a:rPr sz="1600" i="1" spc="19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внеурочное</a:t>
            </a:r>
            <a:r>
              <a:rPr sz="1600" i="1" spc="17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занятие</a:t>
            </a:r>
            <a:r>
              <a:rPr sz="1600" i="1" spc="19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«Разговоры</a:t>
            </a:r>
            <a:r>
              <a:rPr sz="1600" b="1" i="1" spc="18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о</a:t>
            </a:r>
            <a:r>
              <a:rPr sz="1600" b="1" i="1" spc="18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важном»</a:t>
            </a:r>
            <a:r>
              <a:rPr sz="1600" b="1" i="1" spc="19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(п/п.169.7.1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600" i="1" spc="-50" dirty="0">
                <a:latin typeface="Times New Roman"/>
                <a:cs typeface="Times New Roman"/>
              </a:rPr>
              <a:t>– </a:t>
            </a:r>
            <a:r>
              <a:rPr sz="1600" i="1" dirty="0">
                <a:latin typeface="Times New Roman"/>
                <a:cs typeface="Times New Roman"/>
              </a:rPr>
              <a:t>ФОП</a:t>
            </a:r>
            <a:r>
              <a:rPr sz="1600" i="1" spc="-5" dirty="0">
                <a:latin typeface="Times New Roman"/>
                <a:cs typeface="Times New Roman"/>
              </a:rPr>
              <a:t> </a:t>
            </a:r>
            <a:r>
              <a:rPr sz="1600" i="1" spc="-20" dirty="0">
                <a:latin typeface="Times New Roman"/>
                <a:cs typeface="Times New Roman"/>
              </a:rPr>
              <a:t>ООО)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6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Профориентация:</a:t>
            </a:r>
            <a:endParaRPr sz="16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ФРПВ.</a:t>
            </a:r>
            <a:r>
              <a:rPr sz="1600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Модули</a:t>
            </a:r>
            <a:r>
              <a:rPr sz="1600" i="1" spc="-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«Классное</a:t>
            </a:r>
            <a:r>
              <a:rPr sz="1600" i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руководство»</a:t>
            </a:r>
            <a:r>
              <a:rPr sz="1600" i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600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«Профориентация»</a:t>
            </a:r>
            <a:r>
              <a:rPr sz="1600" i="1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дополнены:</a:t>
            </a:r>
            <a:endParaRPr sz="16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spcBef>
                <a:spcPts val="5"/>
              </a:spcBef>
              <a:buFont typeface="Times New Roman"/>
              <a:buChar char="-"/>
              <a:tabLst>
                <a:tab pos="299085" algn="l"/>
              </a:tabLst>
            </a:pP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родительские</a:t>
            </a:r>
            <a:r>
              <a:rPr sz="16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собрания</a:t>
            </a:r>
            <a:r>
              <a:rPr sz="1600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по</a:t>
            </a:r>
            <a:r>
              <a:rPr sz="1600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профессиональной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ориентации</a:t>
            </a:r>
            <a:r>
              <a:rPr sz="1600" i="1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обучающихся;</a:t>
            </a:r>
            <a:endParaRPr sz="1600">
              <a:latin typeface="Times New Roman"/>
              <a:cs typeface="Times New Roman"/>
            </a:endParaRPr>
          </a:p>
          <a:p>
            <a:pPr marL="12700" marR="3724275" indent="336550">
              <a:lnSpc>
                <a:spcPct val="100000"/>
              </a:lnSpc>
              <a:buFont typeface="Times New Roman"/>
              <a:buChar char="-"/>
              <a:tabLst>
                <a:tab pos="349250" algn="l"/>
              </a:tabLst>
            </a:pP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проведение</a:t>
            </a:r>
            <a:r>
              <a:rPr sz="1600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профессиональных</a:t>
            </a:r>
            <a:r>
              <a:rPr sz="1600" i="1" spc="-1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проб.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(п/п.</a:t>
            </a:r>
            <a:r>
              <a:rPr sz="1600" i="1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143</a:t>
            </a:r>
            <a:r>
              <a:rPr sz="1600" i="1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Приказа</a:t>
            </a:r>
            <a:r>
              <a:rPr sz="1600" i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№704)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1691" y="26924"/>
            <a:ext cx="11764010" cy="66973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14350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2D75B6"/>
                </a:solidFill>
                <a:latin typeface="Times New Roman"/>
                <a:cs typeface="Times New Roman"/>
              </a:rPr>
              <a:t>Федеральный</a:t>
            </a:r>
            <a:r>
              <a:rPr sz="1600" b="1" spc="-25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D75B6"/>
                </a:solidFill>
                <a:latin typeface="Times New Roman"/>
                <a:cs typeface="Times New Roman"/>
              </a:rPr>
              <a:t>учебный</a:t>
            </a:r>
            <a:r>
              <a:rPr sz="1600" b="1" spc="-6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D75B6"/>
                </a:solidFill>
                <a:latin typeface="Times New Roman"/>
                <a:cs typeface="Times New Roman"/>
              </a:rPr>
              <a:t>план</a:t>
            </a:r>
            <a:r>
              <a:rPr sz="1600" b="1" spc="-45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1600" b="1" u="sng" spc="-10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  <a:latin typeface="Times New Roman"/>
                <a:cs typeface="Times New Roman"/>
              </a:rPr>
              <a:t>среднего</a:t>
            </a:r>
            <a:r>
              <a:rPr sz="1600" b="1" u="sng" spc="-35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  <a:latin typeface="Times New Roman"/>
                <a:cs typeface="Times New Roman"/>
              </a:rPr>
              <a:t>общего</a:t>
            </a:r>
            <a:r>
              <a:rPr sz="1600" b="1" u="sng" spc="-45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600" b="1" u="sng" spc="-10" dirty="0">
                <a:solidFill>
                  <a:srgbClr val="2D75B6"/>
                </a:solidFill>
                <a:uFill>
                  <a:solidFill>
                    <a:srgbClr val="2D75B6"/>
                  </a:solidFill>
                </a:uFill>
                <a:latin typeface="Times New Roman"/>
                <a:cs typeface="Times New Roman"/>
              </a:rPr>
              <a:t>образования</a:t>
            </a:r>
            <a:r>
              <a:rPr sz="1600" b="1" spc="-7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D75B6"/>
                </a:solidFill>
                <a:latin typeface="Times New Roman"/>
                <a:cs typeface="Times New Roman"/>
              </a:rPr>
              <a:t>+</a:t>
            </a:r>
            <a:r>
              <a:rPr sz="1600" b="1" spc="-50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1600" b="1" dirty="0">
                <a:solidFill>
                  <a:srgbClr val="2D75B6"/>
                </a:solidFill>
                <a:latin typeface="Times New Roman"/>
                <a:cs typeface="Times New Roman"/>
              </a:rPr>
              <a:t>План</a:t>
            </a:r>
            <a:r>
              <a:rPr sz="1600" b="1" spc="-45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D75B6"/>
                </a:solidFill>
                <a:latin typeface="Times New Roman"/>
                <a:cs typeface="Times New Roman"/>
              </a:rPr>
              <a:t>внеурочной</a:t>
            </a:r>
            <a:r>
              <a:rPr sz="1600" b="1" spc="-65" dirty="0">
                <a:solidFill>
                  <a:srgbClr val="2D75B6"/>
                </a:solidFill>
                <a:latin typeface="Times New Roman"/>
                <a:cs typeface="Times New Roman"/>
              </a:rPr>
              <a:t> </a:t>
            </a:r>
            <a:r>
              <a:rPr sz="1600" b="1" spc="-10" dirty="0">
                <a:solidFill>
                  <a:srgbClr val="2D75B6"/>
                </a:solidFill>
                <a:latin typeface="Times New Roman"/>
                <a:cs typeface="Times New Roman"/>
              </a:rPr>
              <a:t>деятельности</a:t>
            </a:r>
            <a:endParaRPr sz="1600">
              <a:latin typeface="Times New Roman"/>
              <a:cs typeface="Times New Roman"/>
            </a:endParaRPr>
          </a:p>
          <a:p>
            <a:pPr marL="514984" algn="ctr">
              <a:lnSpc>
                <a:spcPct val="100000"/>
              </a:lnSpc>
            </a:pPr>
            <a:r>
              <a:rPr sz="1600" dirty="0">
                <a:latin typeface="Times New Roman"/>
                <a:cs typeface="Times New Roman"/>
              </a:rPr>
              <a:t>(Приказ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Минпросвещения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России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от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18.05.2023</a:t>
            </a:r>
            <a:r>
              <a:rPr sz="1600" spc="-5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№</a:t>
            </a:r>
            <a:r>
              <a:rPr sz="1600" spc="-4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371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«Об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утверждении</a:t>
            </a:r>
            <a:r>
              <a:rPr sz="1600" spc="-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ФОП</a:t>
            </a:r>
            <a:r>
              <a:rPr sz="1600" spc="-5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СОО»</a:t>
            </a:r>
            <a:r>
              <a:rPr sz="1600" spc="-3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-</a:t>
            </a:r>
            <a:r>
              <a:rPr sz="1600" spc="-4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п.133)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п.2.</a:t>
            </a:r>
            <a:r>
              <a:rPr sz="1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ФГОС</a:t>
            </a:r>
            <a:r>
              <a:rPr sz="1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СОО</a:t>
            </a:r>
            <a:r>
              <a:rPr sz="1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(Приказ</a:t>
            </a:r>
            <a:r>
              <a:rPr sz="1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№732),</a:t>
            </a:r>
            <a:r>
              <a:rPr sz="1400" b="1" spc="-6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п.133.4.</a:t>
            </a:r>
            <a:r>
              <a:rPr sz="14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ФОП</a:t>
            </a:r>
            <a:r>
              <a:rPr sz="1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0000"/>
                </a:solidFill>
                <a:latin typeface="Times New Roman"/>
                <a:cs typeface="Times New Roman"/>
              </a:rPr>
              <a:t>СОО</a:t>
            </a:r>
            <a:r>
              <a:rPr sz="1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Через</a:t>
            </a:r>
            <a:r>
              <a:rPr sz="1400" b="1" spc="4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внеурочную</a:t>
            </a:r>
            <a:r>
              <a:rPr sz="1400" b="1" spc="459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деятельность</a:t>
            </a:r>
            <a:r>
              <a:rPr sz="1400" b="1" spc="4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реализуется</a:t>
            </a:r>
            <a:r>
              <a:rPr sz="1400" b="1" spc="4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основная</a:t>
            </a:r>
            <a:r>
              <a:rPr sz="1400" b="1" spc="4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образовательная</a:t>
            </a:r>
            <a:r>
              <a:rPr sz="1400" b="1" spc="4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006FC0"/>
                </a:solidFill>
                <a:latin typeface="Times New Roman"/>
                <a:cs typeface="Times New Roman"/>
              </a:rPr>
              <a:t>программа</a:t>
            </a:r>
            <a:r>
              <a:rPr sz="1400" b="1" spc="48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(цели,</a:t>
            </a:r>
            <a:r>
              <a:rPr sz="1400" spc="4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задачи,</a:t>
            </a:r>
            <a:r>
              <a:rPr sz="1400" spc="47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планируемые</a:t>
            </a:r>
            <a:r>
              <a:rPr sz="1400" spc="484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результаты,</a:t>
            </a:r>
            <a:r>
              <a:rPr sz="1400" spc="48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содержание</a:t>
            </a:r>
            <a:r>
              <a:rPr sz="1400" spc="47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50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организация</a:t>
            </a:r>
            <a:r>
              <a:rPr sz="1400" spc="-4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образовательной</a:t>
            </a:r>
            <a:r>
              <a:rPr sz="1400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деятельности</a:t>
            </a:r>
            <a:r>
              <a:rPr sz="1400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при</a:t>
            </a:r>
            <a:r>
              <a:rPr sz="1400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получении</a:t>
            </a:r>
            <a:r>
              <a:rPr sz="1400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среднего</a:t>
            </a:r>
            <a:r>
              <a:rPr sz="1400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dirty="0">
                <a:solidFill>
                  <a:srgbClr val="006FC0"/>
                </a:solidFill>
                <a:latin typeface="Times New Roman"/>
                <a:cs typeface="Times New Roman"/>
              </a:rPr>
              <a:t>общего</a:t>
            </a:r>
            <a:r>
              <a:rPr sz="1400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образования.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90"/>
              </a:spcBef>
            </a:pP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133.2.</a:t>
            </a:r>
            <a:r>
              <a:rPr sz="1500" spc="-55" dirty="0">
                <a:latin typeface="Times New Roman"/>
                <a:cs typeface="Times New Roman"/>
              </a:rPr>
              <a:t> </a:t>
            </a:r>
            <a:r>
              <a:rPr sz="15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Внеурочная</a:t>
            </a:r>
            <a:r>
              <a:rPr sz="1500" b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деятельность</a:t>
            </a:r>
            <a:r>
              <a:rPr sz="1500" b="1" u="sng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является</a:t>
            </a:r>
            <a:r>
              <a:rPr sz="1500" b="1" u="sng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неотъемлемой</a:t>
            </a:r>
            <a:r>
              <a:rPr sz="1500" b="1" u="sng" spc="-2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1500" b="1" u="sng" spc="-4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обязательной</a:t>
            </a:r>
            <a:r>
              <a:rPr sz="1500" b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частью</a:t>
            </a:r>
            <a:r>
              <a:rPr sz="1500" b="1" u="sng" spc="-6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основной</a:t>
            </a:r>
            <a:r>
              <a:rPr sz="1500" b="1" u="sng" spc="-4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образовательной</a:t>
            </a:r>
            <a:r>
              <a:rPr sz="1500" b="1" u="sng" spc="-6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500" b="1" u="sng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программы.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 marR="6985">
              <a:lnSpc>
                <a:spcPct val="100000"/>
              </a:lnSpc>
            </a:pPr>
            <a:r>
              <a:rPr sz="1500" dirty="0">
                <a:latin typeface="Times New Roman"/>
                <a:cs typeface="Times New Roman"/>
              </a:rPr>
              <a:t>133.3.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План</a:t>
            </a:r>
            <a:r>
              <a:rPr sz="1500" b="1" spc="7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внеурочной</a:t>
            </a:r>
            <a:r>
              <a:rPr sz="1500" b="1" spc="7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деятельности</a:t>
            </a:r>
            <a:r>
              <a:rPr sz="1500" b="1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представляет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собой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описание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целостной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системы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функционирования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образовательной</a:t>
            </a:r>
            <a:r>
              <a:rPr sz="1500" spc="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организации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spc="-50" dirty="0">
                <a:latin typeface="Times New Roman"/>
                <a:cs typeface="Times New Roman"/>
              </a:rPr>
              <a:t>в </a:t>
            </a:r>
            <a:r>
              <a:rPr sz="1500" dirty="0">
                <a:latin typeface="Times New Roman"/>
                <a:cs typeface="Times New Roman"/>
              </a:rPr>
              <a:t>сфере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внеурочной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деятельности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включает: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500" b="1" dirty="0">
                <a:latin typeface="Times New Roman"/>
                <a:cs typeface="Times New Roman"/>
              </a:rPr>
              <a:t>план</a:t>
            </a:r>
            <a:r>
              <a:rPr sz="1500" b="1" spc="29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организации</a:t>
            </a:r>
            <a:r>
              <a:rPr sz="1500" b="1" spc="29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деятельности</a:t>
            </a:r>
            <a:r>
              <a:rPr sz="1500" b="1" spc="28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ученических</a:t>
            </a:r>
            <a:r>
              <a:rPr sz="1500" b="1" spc="29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сообществ</a:t>
            </a:r>
            <a:r>
              <a:rPr sz="1500" b="1" spc="2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(групп</a:t>
            </a:r>
            <a:r>
              <a:rPr sz="1500" spc="2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обучающихся),</a:t>
            </a:r>
            <a:r>
              <a:rPr sz="1500" spc="2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в</a:t>
            </a:r>
            <a:r>
              <a:rPr sz="1500" spc="2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том</a:t>
            </a:r>
            <a:r>
              <a:rPr sz="1500" spc="29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числе</a:t>
            </a:r>
            <a:r>
              <a:rPr sz="1500" spc="28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ученических</a:t>
            </a:r>
            <a:r>
              <a:rPr sz="1500" spc="2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классов,</a:t>
            </a:r>
            <a:r>
              <a:rPr sz="1500" spc="29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разновозрастных 	</a:t>
            </a:r>
            <a:r>
              <a:rPr sz="1500" dirty="0">
                <a:latin typeface="Times New Roman"/>
                <a:cs typeface="Times New Roman"/>
              </a:rPr>
              <a:t>объединений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по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интересам,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клубов;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юношеских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общественных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объединений,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организаций</a:t>
            </a:r>
            <a:r>
              <a:rPr sz="1500" spc="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(в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том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числе</a:t>
            </a:r>
            <a:r>
              <a:rPr sz="1500" spc="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в</a:t>
            </a:r>
            <a:r>
              <a:rPr sz="1500" spc="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рамках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«Российского</a:t>
            </a:r>
            <a:r>
              <a:rPr sz="1500" spc="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движения 	школьников»);</a:t>
            </a:r>
            <a:endParaRPr sz="1500">
              <a:latin typeface="Times New Roman"/>
              <a:cs typeface="Times New Roman"/>
            </a:endParaRPr>
          </a:p>
          <a:p>
            <a:pPr marL="297815" marR="5080" indent="-285750" algn="just">
              <a:lnSpc>
                <a:spcPct val="100000"/>
              </a:lnSpc>
              <a:buFont typeface="Wingdings"/>
              <a:buChar char=""/>
              <a:tabLst>
                <a:tab pos="299085" algn="l"/>
              </a:tabLst>
            </a:pPr>
            <a:r>
              <a:rPr sz="1500" b="1" dirty="0">
                <a:latin typeface="Times New Roman"/>
                <a:cs typeface="Times New Roman"/>
              </a:rPr>
              <a:t>план реализации</a:t>
            </a:r>
            <a:r>
              <a:rPr sz="1500" b="1" spc="-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курсов</a:t>
            </a:r>
            <a:r>
              <a:rPr sz="1500" b="1" spc="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внеурочной деятельности по выбору</a:t>
            </a:r>
            <a:r>
              <a:rPr sz="1500" b="1" spc="10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обучающихся</a:t>
            </a:r>
            <a:r>
              <a:rPr sz="1500" b="1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(предметные кружки, </a:t>
            </a:r>
            <a:r>
              <a:rPr sz="1500" spc="-10" dirty="0">
                <a:latin typeface="Times New Roman"/>
                <a:cs typeface="Times New Roman"/>
              </a:rPr>
              <a:t>факультативы,</a:t>
            </a:r>
            <a:r>
              <a:rPr sz="1500" dirty="0">
                <a:latin typeface="Times New Roman"/>
                <a:cs typeface="Times New Roman"/>
              </a:rPr>
              <a:t> ученические </a:t>
            </a:r>
            <a:r>
              <a:rPr sz="1500" spc="-10" dirty="0">
                <a:latin typeface="Times New Roman"/>
                <a:cs typeface="Times New Roman"/>
              </a:rPr>
              <a:t>научные 	</a:t>
            </a:r>
            <a:r>
              <a:rPr sz="1500" dirty="0">
                <a:latin typeface="Times New Roman"/>
                <a:cs typeface="Times New Roman"/>
              </a:rPr>
              <a:t>общества,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школьные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олимпиады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по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предметам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программы</a:t>
            </a:r>
            <a:r>
              <a:rPr sz="1500" spc="-3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среднего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общего</a:t>
            </a:r>
            <a:r>
              <a:rPr sz="1500" spc="-4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образования).</a:t>
            </a:r>
            <a:r>
              <a:rPr sz="1500" spc="-4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-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п.133.3.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  <a:buFont typeface="Wingdings"/>
              <a:buChar char=""/>
            </a:pPr>
            <a:endParaRPr sz="1500">
              <a:latin typeface="Times New Roman"/>
              <a:cs typeface="Times New Roman"/>
            </a:endParaRPr>
          </a:p>
          <a:p>
            <a:pPr marL="927100" algn="just">
              <a:lnSpc>
                <a:spcPct val="100000"/>
              </a:lnSpc>
            </a:pPr>
            <a:r>
              <a:rPr sz="1500" b="1" dirty="0">
                <a:latin typeface="Times New Roman"/>
                <a:cs typeface="Times New Roman"/>
              </a:rPr>
              <a:t>Инвариантный</a:t>
            </a:r>
            <a:r>
              <a:rPr sz="1500" b="1" spc="-40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компонент</a:t>
            </a:r>
            <a:r>
              <a:rPr sz="1500" b="1" spc="-2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плана</a:t>
            </a:r>
            <a:r>
              <a:rPr sz="1500" b="1" spc="-25" dirty="0">
                <a:latin typeface="Times New Roman"/>
                <a:cs typeface="Times New Roman"/>
              </a:rPr>
              <a:t> </a:t>
            </a:r>
            <a:r>
              <a:rPr sz="1500" b="1" spc="-10" dirty="0">
                <a:latin typeface="Times New Roman"/>
                <a:cs typeface="Times New Roman"/>
              </a:rPr>
              <a:t>внеурочной</a:t>
            </a:r>
            <a:r>
              <a:rPr sz="1500" b="1" spc="-25" dirty="0">
                <a:latin typeface="Times New Roman"/>
                <a:cs typeface="Times New Roman"/>
              </a:rPr>
              <a:t> </a:t>
            </a:r>
            <a:r>
              <a:rPr sz="1500" b="1" dirty="0">
                <a:latin typeface="Times New Roman"/>
                <a:cs typeface="Times New Roman"/>
              </a:rPr>
              <a:t>деятельности</a:t>
            </a:r>
            <a:r>
              <a:rPr sz="1500" b="1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(вне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зависимости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от</a:t>
            </a:r>
            <a:r>
              <a:rPr sz="1500" spc="-3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профиля)</a:t>
            </a:r>
            <a:r>
              <a:rPr sz="1500" spc="-2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предполагает:</a:t>
            </a:r>
            <a:endParaRPr sz="15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1500" dirty="0">
                <a:latin typeface="Times New Roman"/>
                <a:cs typeface="Times New Roman"/>
              </a:rPr>
              <a:t>организацию</a:t>
            </a:r>
            <a:r>
              <a:rPr sz="1500" spc="165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жизни</a:t>
            </a:r>
            <a:r>
              <a:rPr sz="1500" spc="170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ученических</a:t>
            </a:r>
            <a:r>
              <a:rPr sz="1500" spc="165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сообществ</a:t>
            </a:r>
            <a:r>
              <a:rPr sz="1500" spc="175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в</a:t>
            </a:r>
            <a:r>
              <a:rPr sz="1500" spc="165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форме</a:t>
            </a:r>
            <a:r>
              <a:rPr sz="1500" spc="170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клубных</a:t>
            </a:r>
            <a:r>
              <a:rPr sz="1500" spc="175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встреч</a:t>
            </a:r>
            <a:r>
              <a:rPr sz="1500" spc="170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(организованного</a:t>
            </a:r>
            <a:r>
              <a:rPr sz="1500" spc="175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тематического</a:t>
            </a:r>
            <a:r>
              <a:rPr sz="1500" spc="175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и</a:t>
            </a:r>
            <a:r>
              <a:rPr sz="1500" spc="175" dirty="0">
                <a:latin typeface="Times New Roman"/>
                <a:cs typeface="Times New Roman"/>
              </a:rPr>
              <a:t>  </a:t>
            </a:r>
            <a:r>
              <a:rPr sz="1500" dirty="0">
                <a:latin typeface="Times New Roman"/>
                <a:cs typeface="Times New Roman"/>
              </a:rPr>
              <a:t>свободного</a:t>
            </a:r>
            <a:r>
              <a:rPr sz="1500" spc="165" dirty="0">
                <a:latin typeface="Times New Roman"/>
                <a:cs typeface="Times New Roman"/>
              </a:rPr>
              <a:t>  </a:t>
            </a:r>
            <a:r>
              <a:rPr sz="1500" spc="-10" dirty="0">
                <a:latin typeface="Times New Roman"/>
                <a:cs typeface="Times New Roman"/>
              </a:rPr>
              <a:t>общения </a:t>
            </a:r>
            <a:r>
              <a:rPr sz="1500" dirty="0">
                <a:latin typeface="Times New Roman"/>
                <a:cs typeface="Times New Roman"/>
              </a:rPr>
              <a:t>обучающихся),</a:t>
            </a:r>
            <a:r>
              <a:rPr sz="1500" spc="40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участие</a:t>
            </a:r>
            <a:r>
              <a:rPr sz="1500" spc="3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обучающихся</a:t>
            </a:r>
            <a:r>
              <a:rPr sz="1500" spc="3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в</a:t>
            </a:r>
            <a:r>
              <a:rPr sz="1500" spc="41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делах</a:t>
            </a:r>
            <a:r>
              <a:rPr sz="1500" spc="40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классного</a:t>
            </a:r>
            <a:r>
              <a:rPr sz="1500" spc="4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ученического</a:t>
            </a:r>
            <a:r>
              <a:rPr sz="1500" spc="40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коллектива</a:t>
            </a:r>
            <a:r>
              <a:rPr sz="1500" spc="40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</a:t>
            </a:r>
            <a:r>
              <a:rPr sz="1500" spc="40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в</a:t>
            </a:r>
            <a:r>
              <a:rPr sz="1500" spc="40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общих</a:t>
            </a:r>
            <a:r>
              <a:rPr sz="1500" spc="39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коллективных</a:t>
            </a:r>
            <a:r>
              <a:rPr sz="1500" spc="409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делах</a:t>
            </a:r>
            <a:r>
              <a:rPr sz="1500" spc="405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образовательной организации;</a:t>
            </a:r>
            <a:endParaRPr sz="1500">
              <a:latin typeface="Times New Roman"/>
              <a:cs typeface="Times New Roman"/>
            </a:endParaRPr>
          </a:p>
          <a:p>
            <a:pPr marL="355600" marR="5080" indent="-342900" algn="just">
              <a:lnSpc>
                <a:spcPct val="100000"/>
              </a:lnSpc>
              <a:buFont typeface="Wingdings"/>
              <a:buChar char=""/>
              <a:tabLst>
                <a:tab pos="355600" algn="l"/>
              </a:tabLst>
            </a:pPr>
            <a:r>
              <a:rPr sz="1500" dirty="0">
                <a:latin typeface="Times New Roman"/>
                <a:cs typeface="Times New Roman"/>
              </a:rPr>
              <a:t>проведение</a:t>
            </a:r>
            <a:r>
              <a:rPr sz="1500" spc="6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ежемесячного</a:t>
            </a:r>
            <a:r>
              <a:rPr sz="1500" spc="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учебного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собрания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по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проблемам</a:t>
            </a:r>
            <a:r>
              <a:rPr sz="1500" spc="5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организации</a:t>
            </a:r>
            <a:r>
              <a:rPr sz="1500" spc="6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учебного</a:t>
            </a:r>
            <a:r>
              <a:rPr sz="1500" spc="8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процесса,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индивидуальных</a:t>
            </a:r>
            <a:r>
              <a:rPr sz="1500" spc="7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групповых</a:t>
            </a:r>
            <a:r>
              <a:rPr sz="1500" spc="70" dirty="0">
                <a:latin typeface="Times New Roman"/>
                <a:cs typeface="Times New Roman"/>
              </a:rPr>
              <a:t> </a:t>
            </a:r>
            <a:r>
              <a:rPr sz="1500" spc="-10" dirty="0">
                <a:latin typeface="Times New Roman"/>
                <a:cs typeface="Times New Roman"/>
              </a:rPr>
              <a:t>консультаций </a:t>
            </a:r>
            <a:r>
              <a:rPr sz="1500" dirty="0">
                <a:latin typeface="Times New Roman"/>
                <a:cs typeface="Times New Roman"/>
              </a:rPr>
              <a:t>по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вопросам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организационного обеспечения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обучения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и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обеспечения</a:t>
            </a:r>
            <a:r>
              <a:rPr sz="1500" spc="-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благополучия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обучающихся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в жизни</a:t>
            </a:r>
            <a:r>
              <a:rPr sz="1500" spc="-10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образовательной</a:t>
            </a:r>
            <a:r>
              <a:rPr sz="1500" spc="5" dirty="0">
                <a:latin typeface="Times New Roman"/>
                <a:cs typeface="Times New Roman"/>
              </a:rPr>
              <a:t> </a:t>
            </a:r>
            <a:r>
              <a:rPr sz="1500" dirty="0">
                <a:latin typeface="Times New Roman"/>
                <a:cs typeface="Times New Roman"/>
              </a:rPr>
              <a:t>организации.</a:t>
            </a:r>
            <a:r>
              <a:rPr sz="1500" spc="-15" dirty="0">
                <a:latin typeface="Times New Roman"/>
                <a:cs typeface="Times New Roman"/>
              </a:rPr>
              <a:t> </a:t>
            </a:r>
            <a:r>
              <a:rPr sz="1500" spc="-50" dirty="0">
                <a:latin typeface="Times New Roman"/>
                <a:cs typeface="Times New Roman"/>
              </a:rPr>
              <a:t>– </a:t>
            </a:r>
            <a:r>
              <a:rPr sz="1500" dirty="0">
                <a:latin typeface="Times New Roman"/>
                <a:cs typeface="Times New Roman"/>
              </a:rPr>
              <a:t>п.</a:t>
            </a:r>
            <a:r>
              <a:rPr sz="1500" spc="-10" dirty="0">
                <a:latin typeface="Times New Roman"/>
                <a:cs typeface="Times New Roman"/>
              </a:rPr>
              <a:t> 133.13.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500" i="1" dirty="0">
                <a:latin typeface="Times New Roman"/>
                <a:cs typeface="Times New Roman"/>
              </a:rPr>
              <a:t>1</a:t>
            </a:r>
            <a:r>
              <a:rPr sz="1500" i="1" spc="-15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час</a:t>
            </a:r>
            <a:r>
              <a:rPr sz="1500" i="1" spc="-3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в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i="1" spc="-10" dirty="0">
                <a:latin typeface="Times New Roman"/>
                <a:cs typeface="Times New Roman"/>
              </a:rPr>
              <a:t>неделю</a:t>
            </a:r>
            <a:r>
              <a:rPr sz="1500" i="1" dirty="0">
                <a:latin typeface="Times New Roman"/>
                <a:cs typeface="Times New Roman"/>
              </a:rPr>
              <a:t> -</a:t>
            </a:r>
            <a:r>
              <a:rPr sz="1500" i="1" spc="-10" dirty="0">
                <a:latin typeface="Times New Roman"/>
                <a:cs typeface="Times New Roman"/>
              </a:rPr>
              <a:t> внеурочное</a:t>
            </a:r>
            <a:r>
              <a:rPr sz="1500" i="1" spc="-20" dirty="0">
                <a:latin typeface="Times New Roman"/>
                <a:cs typeface="Times New Roman"/>
              </a:rPr>
              <a:t> </a:t>
            </a:r>
            <a:r>
              <a:rPr sz="1500" i="1" dirty="0">
                <a:latin typeface="Times New Roman"/>
                <a:cs typeface="Times New Roman"/>
              </a:rPr>
              <a:t>занятие</a:t>
            </a:r>
            <a:r>
              <a:rPr sz="1500" i="1" spc="-5" dirty="0">
                <a:latin typeface="Times New Roman"/>
                <a:cs typeface="Times New Roman"/>
              </a:rPr>
              <a:t> </a:t>
            </a:r>
            <a:r>
              <a:rPr sz="1500" b="1" i="1" spc="-10" dirty="0">
                <a:latin typeface="Times New Roman"/>
                <a:cs typeface="Times New Roman"/>
              </a:rPr>
              <a:t>«Разговоры</a:t>
            </a:r>
            <a:r>
              <a:rPr sz="1500" b="1" i="1" spc="-30" dirty="0">
                <a:latin typeface="Times New Roman"/>
                <a:cs typeface="Times New Roman"/>
              </a:rPr>
              <a:t> </a:t>
            </a:r>
            <a:r>
              <a:rPr sz="1500" b="1" i="1" dirty="0">
                <a:latin typeface="Times New Roman"/>
                <a:cs typeface="Times New Roman"/>
              </a:rPr>
              <a:t>о</a:t>
            </a:r>
            <a:r>
              <a:rPr sz="1500" b="1" i="1" spc="-10" dirty="0">
                <a:latin typeface="Times New Roman"/>
                <a:cs typeface="Times New Roman"/>
              </a:rPr>
              <a:t> важном».</a:t>
            </a:r>
            <a:endParaRPr sz="15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0"/>
              </a:spcBef>
            </a:pPr>
            <a:endParaRPr sz="1500">
              <a:latin typeface="Times New Roman"/>
              <a:cs typeface="Times New Roman"/>
            </a:endParaRPr>
          </a:p>
          <a:p>
            <a:pPr marL="2275840">
              <a:lnSpc>
                <a:spcPct val="100000"/>
              </a:lnSpc>
            </a:pP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Вариативный</a:t>
            </a:r>
            <a:r>
              <a:rPr sz="1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компонент</a:t>
            </a:r>
            <a:r>
              <a:rPr sz="1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прописывается</a:t>
            </a:r>
            <a:r>
              <a:rPr sz="1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по</a:t>
            </a:r>
            <a:r>
              <a:rPr sz="18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отдельным</a:t>
            </a:r>
            <a:r>
              <a:rPr sz="18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0000"/>
                </a:solidFill>
                <a:latin typeface="Times New Roman"/>
                <a:cs typeface="Times New Roman"/>
              </a:rPr>
              <a:t>профилям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.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18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FF0000"/>
                </a:solidFill>
                <a:latin typeface="Times New Roman"/>
                <a:cs typeface="Times New Roman"/>
              </a:rPr>
              <a:t>п.</a:t>
            </a:r>
            <a:r>
              <a:rPr sz="1800" spc="-4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800" spc="-10" dirty="0">
                <a:solidFill>
                  <a:srgbClr val="FF0000"/>
                </a:solidFill>
                <a:latin typeface="Times New Roman"/>
                <a:cs typeface="Times New Roman"/>
              </a:rPr>
              <a:t>133.14.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0811" y="470916"/>
            <a:ext cx="3973195" cy="5622290"/>
            <a:chOff x="400811" y="470916"/>
            <a:chExt cx="3973195" cy="562229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1523" y="480060"/>
              <a:ext cx="3745297" cy="560374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405383" y="475488"/>
              <a:ext cx="3964304" cy="5613400"/>
            </a:xfrm>
            <a:custGeom>
              <a:avLst/>
              <a:gdLst/>
              <a:ahLst/>
              <a:cxnLst/>
              <a:rect l="l" t="t" r="r" b="b"/>
              <a:pathLst>
                <a:path w="3964304" h="5613400">
                  <a:moveTo>
                    <a:pt x="0" y="5612892"/>
                  </a:moveTo>
                  <a:lnTo>
                    <a:pt x="3963924" y="5612892"/>
                  </a:lnTo>
                  <a:lnTo>
                    <a:pt x="3963924" y="0"/>
                  </a:lnTo>
                  <a:lnTo>
                    <a:pt x="0" y="0"/>
                  </a:lnTo>
                  <a:lnTo>
                    <a:pt x="0" y="5612892"/>
                  </a:lnTo>
                  <a:close/>
                </a:path>
              </a:pathLst>
            </a:custGeom>
            <a:ln w="9144">
              <a:solidFill>
                <a:srgbClr val="4471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4794250" y="307974"/>
            <a:ext cx="7091045" cy="5878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Times New Roman"/>
                <a:cs typeface="Times New Roman"/>
              </a:rPr>
              <a:t>Изменения</a:t>
            </a:r>
            <a:r>
              <a:rPr sz="1600" b="1" spc="-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с</a:t>
            </a:r>
            <a:r>
              <a:rPr sz="1600" b="1" spc="-20" dirty="0">
                <a:latin typeface="Times New Roman"/>
                <a:cs typeface="Times New Roman"/>
              </a:rPr>
              <a:t> </a:t>
            </a:r>
            <a:r>
              <a:rPr sz="1600" b="1" spc="-10" dirty="0">
                <a:latin typeface="Times New Roman"/>
                <a:cs typeface="Times New Roman"/>
              </a:rPr>
              <a:t>01.09.2025г.</a:t>
            </a:r>
            <a:endParaRPr sz="1600">
              <a:latin typeface="Times New Roman"/>
              <a:cs typeface="Times New Roman"/>
            </a:endParaRPr>
          </a:p>
          <a:p>
            <a:pPr marL="461645" marR="1778635" indent="1322705">
              <a:lnSpc>
                <a:spcPts val="3840"/>
              </a:lnSpc>
              <a:spcBef>
                <a:spcPts val="445"/>
              </a:spcBef>
            </a:pPr>
            <a:r>
              <a:rPr sz="1600" b="1" dirty="0">
                <a:latin typeface="Times New Roman"/>
                <a:cs typeface="Times New Roman"/>
              </a:rPr>
              <a:t>Приказ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№704</a:t>
            </a:r>
            <a:r>
              <a:rPr sz="1600" b="1" spc="-1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-</a:t>
            </a:r>
            <a:r>
              <a:rPr sz="1600" b="1" spc="-25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п/п.</a:t>
            </a:r>
            <a:r>
              <a:rPr sz="1600" b="1" spc="-10" dirty="0">
                <a:latin typeface="Times New Roman"/>
                <a:cs typeface="Times New Roman"/>
              </a:rPr>
              <a:t> </a:t>
            </a:r>
            <a:r>
              <a:rPr sz="1600" b="1" dirty="0">
                <a:latin typeface="Times New Roman"/>
                <a:cs typeface="Times New Roman"/>
              </a:rPr>
              <a:t>124</a:t>
            </a:r>
            <a:r>
              <a:rPr sz="1600" b="1" spc="-3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(стр.1776-1777)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ФОП</a:t>
            </a:r>
            <a:r>
              <a:rPr sz="1600" spc="-4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СОО,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п/п.133.9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16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другая</a:t>
            </a:r>
            <a:r>
              <a:rPr sz="1600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редакция:</a:t>
            </a:r>
            <a:endParaRPr sz="1600">
              <a:latin typeface="Times New Roman"/>
              <a:cs typeface="Times New Roman"/>
            </a:endParaRPr>
          </a:p>
          <a:p>
            <a:pPr marL="461645" algn="just">
              <a:lnSpc>
                <a:spcPts val="1475"/>
              </a:lnSpc>
            </a:pP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курсы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внеурочной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деятельности</a:t>
            </a:r>
            <a:r>
              <a:rPr sz="1600" spc="1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по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выбору</a:t>
            </a:r>
            <a:r>
              <a:rPr sz="1600" spc="114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обучающихся</a:t>
            </a:r>
            <a:r>
              <a:rPr sz="1600" spc="125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еженедельно</a:t>
            </a:r>
            <a:endParaRPr sz="16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600" spc="-10" dirty="0">
                <a:latin typeface="Times New Roman"/>
                <a:cs typeface="Times New Roman"/>
              </a:rPr>
              <a:t>расходуется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4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часов, на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организационное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обеспечение</a:t>
            </a:r>
            <a:r>
              <a:rPr sz="1600" spc="1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учебной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деятельности, </a:t>
            </a:r>
            <a:r>
              <a:rPr sz="1600" dirty="0">
                <a:latin typeface="Times New Roman"/>
                <a:cs typeface="Times New Roman"/>
              </a:rPr>
              <a:t>на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обеспечение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благополучия</a:t>
            </a:r>
            <a:r>
              <a:rPr sz="1600" spc="204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обучающегося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еженедельно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200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dirty="0">
                <a:latin typeface="Times New Roman"/>
                <a:cs typeface="Times New Roman"/>
              </a:rPr>
              <a:t>часа,</a:t>
            </a:r>
            <a:r>
              <a:rPr sz="1600" spc="195" dirty="0">
                <a:latin typeface="Times New Roman"/>
                <a:cs typeface="Times New Roman"/>
              </a:rPr>
              <a:t>  </a:t>
            </a:r>
            <a:r>
              <a:rPr sz="1600" spc="-25" dirty="0">
                <a:latin typeface="Times New Roman"/>
                <a:cs typeface="Times New Roman"/>
              </a:rPr>
              <a:t>на </a:t>
            </a:r>
            <a:r>
              <a:rPr sz="16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профориентацию</a:t>
            </a:r>
            <a:r>
              <a:rPr sz="16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обучающихся</a:t>
            </a:r>
            <a:r>
              <a:rPr sz="16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еженедельно</a:t>
            </a:r>
            <a:r>
              <a:rPr sz="1600" spc="2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до</a:t>
            </a:r>
            <a:r>
              <a:rPr sz="1600" spc="-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1</a:t>
            </a:r>
            <a:r>
              <a:rPr sz="1600" spc="-10" dirty="0">
                <a:latin typeface="Times New Roman"/>
                <a:cs typeface="Times New Roman"/>
              </a:rPr>
              <a:t> часа.</a:t>
            </a:r>
            <a:endParaRPr sz="1600">
              <a:latin typeface="Times New Roman"/>
              <a:cs typeface="Times New Roman"/>
            </a:endParaRPr>
          </a:p>
          <a:p>
            <a:pPr marL="12700" marR="8255" indent="449580" algn="just">
              <a:lnSpc>
                <a:spcPct val="100000"/>
              </a:lnSpc>
              <a:spcBef>
                <a:spcPts val="5"/>
              </a:spcBef>
            </a:pPr>
            <a:r>
              <a:rPr sz="1600" dirty="0">
                <a:latin typeface="Times New Roman"/>
                <a:cs typeface="Times New Roman"/>
              </a:rPr>
              <a:t>Формы</a:t>
            </a:r>
            <a:r>
              <a:rPr sz="1600" spc="-10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реализации внеурочной</a:t>
            </a:r>
            <a:r>
              <a:rPr sz="1600" spc="5" dirty="0">
                <a:latin typeface="Times New Roman"/>
                <a:cs typeface="Times New Roman"/>
              </a:rPr>
              <a:t> </a:t>
            </a:r>
            <a:r>
              <a:rPr sz="1600" dirty="0">
                <a:latin typeface="Times New Roman"/>
                <a:cs typeface="Times New Roman"/>
              </a:rPr>
              <a:t>деятельности образовательная </a:t>
            </a:r>
            <a:r>
              <a:rPr sz="1600" spc="-10" dirty="0">
                <a:latin typeface="Times New Roman"/>
                <a:cs typeface="Times New Roman"/>
              </a:rPr>
              <a:t>организация </a:t>
            </a:r>
            <a:r>
              <a:rPr sz="1600" dirty="0">
                <a:latin typeface="Times New Roman"/>
                <a:cs typeface="Times New Roman"/>
              </a:rPr>
              <a:t>определяет</a:t>
            </a:r>
            <a:r>
              <a:rPr sz="1600" spc="-80" dirty="0">
                <a:latin typeface="Times New Roman"/>
                <a:cs typeface="Times New Roman"/>
              </a:rPr>
              <a:t> </a:t>
            </a:r>
            <a:r>
              <a:rPr sz="1600" spc="-10" dirty="0">
                <a:latin typeface="Times New Roman"/>
                <a:cs typeface="Times New Roman"/>
              </a:rPr>
              <a:t>самостоятельно.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п/п. 133.7</a:t>
            </a:r>
            <a:r>
              <a:rPr sz="1600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dirty="0">
                <a:solidFill>
                  <a:srgbClr val="FF0000"/>
                </a:solidFill>
                <a:latin typeface="Times New Roman"/>
                <a:cs typeface="Times New Roman"/>
              </a:rPr>
              <a:t>дополнен</a:t>
            </a:r>
            <a:r>
              <a:rPr sz="1600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1600" spc="-20" dirty="0">
                <a:solidFill>
                  <a:srgbClr val="FF0000"/>
                </a:solidFill>
                <a:latin typeface="Times New Roman"/>
                <a:cs typeface="Times New Roman"/>
              </a:rPr>
              <a:t>п/п.133.7.1-</a:t>
            </a:r>
            <a:r>
              <a:rPr sz="1600" spc="-10" dirty="0">
                <a:solidFill>
                  <a:srgbClr val="FF0000"/>
                </a:solidFill>
                <a:latin typeface="Times New Roman"/>
                <a:cs typeface="Times New Roman"/>
              </a:rPr>
              <a:t>133.7.3:</a:t>
            </a:r>
            <a:endParaRPr sz="1600">
              <a:latin typeface="Times New Roman"/>
              <a:cs typeface="Times New Roman"/>
            </a:endParaRPr>
          </a:p>
          <a:p>
            <a:pPr marL="12700" marR="5080" indent="449580">
              <a:lnSpc>
                <a:spcPct val="100000"/>
              </a:lnSpc>
            </a:pPr>
            <a:r>
              <a:rPr sz="1600" b="1" dirty="0">
                <a:latin typeface="Times New Roman"/>
                <a:cs typeface="Times New Roman"/>
              </a:rPr>
              <a:t>1</a:t>
            </a:r>
            <a:r>
              <a:rPr sz="1600" b="1" spc="6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час</a:t>
            </a:r>
            <a:r>
              <a:rPr sz="1600" b="1" spc="6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в</a:t>
            </a:r>
            <a:r>
              <a:rPr sz="1600" b="1" spc="6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неделю</a:t>
            </a:r>
            <a:r>
              <a:rPr sz="1600" b="1" spc="7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для</a:t>
            </a:r>
            <a:r>
              <a:rPr sz="1600" b="1" spc="6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обучающихся</a:t>
            </a:r>
            <a:r>
              <a:rPr sz="1600" b="1" spc="55" dirty="0">
                <a:latin typeface="Times New Roman"/>
                <a:cs typeface="Times New Roman"/>
              </a:rPr>
              <a:t>  </a:t>
            </a:r>
            <a:r>
              <a:rPr sz="1600" b="1" spc="-10" dirty="0">
                <a:latin typeface="Times New Roman"/>
                <a:cs typeface="Times New Roman"/>
              </a:rPr>
              <a:t>10-</a:t>
            </a:r>
            <a:r>
              <a:rPr sz="1600" b="1" dirty="0">
                <a:latin typeface="Times New Roman"/>
                <a:cs typeface="Times New Roman"/>
              </a:rPr>
              <a:t>11</a:t>
            </a:r>
            <a:r>
              <a:rPr sz="1600" b="1" spc="7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классов</a:t>
            </a:r>
            <a:r>
              <a:rPr sz="1600" b="1" spc="6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–</a:t>
            </a:r>
            <a:r>
              <a:rPr sz="1600" b="1" spc="65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«Россия</a:t>
            </a:r>
            <a:r>
              <a:rPr sz="1600" b="1" spc="70" dirty="0">
                <a:latin typeface="Times New Roman"/>
                <a:cs typeface="Times New Roman"/>
              </a:rPr>
              <a:t>  </a:t>
            </a:r>
            <a:r>
              <a:rPr sz="1600" b="1" dirty="0">
                <a:latin typeface="Times New Roman"/>
                <a:cs typeface="Times New Roman"/>
              </a:rPr>
              <a:t>–</a:t>
            </a:r>
            <a:r>
              <a:rPr sz="1600" b="1" spc="65" dirty="0">
                <a:latin typeface="Times New Roman"/>
                <a:cs typeface="Times New Roman"/>
              </a:rPr>
              <a:t>  </a:t>
            </a:r>
            <a:r>
              <a:rPr sz="1600" b="1" spc="-25" dirty="0">
                <a:latin typeface="Times New Roman"/>
                <a:cs typeface="Times New Roman"/>
              </a:rPr>
              <a:t>мои </a:t>
            </a:r>
            <a:r>
              <a:rPr sz="1600" b="1" spc="-10" dirty="0">
                <a:latin typeface="Times New Roman"/>
                <a:cs typeface="Times New Roman"/>
              </a:rPr>
              <a:t>горизонты»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80"/>
              </a:spcBef>
            </a:pPr>
            <a:endParaRPr sz="1600">
              <a:latin typeface="Times New Roman"/>
              <a:cs typeface="Times New Roman"/>
            </a:endParaRPr>
          </a:p>
          <a:p>
            <a:pPr marL="12700" marR="5080" indent="449580" algn="just">
              <a:lnSpc>
                <a:spcPct val="100000"/>
              </a:lnSpc>
              <a:spcBef>
                <a:spcPts val="5"/>
              </a:spcBef>
            </a:pPr>
            <a:r>
              <a:rPr sz="1600" i="1" dirty="0">
                <a:latin typeface="Times New Roman"/>
                <a:cs typeface="Times New Roman"/>
              </a:rPr>
              <a:t>1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час</a:t>
            </a:r>
            <a:r>
              <a:rPr sz="1600" i="1" spc="18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в</a:t>
            </a:r>
            <a:r>
              <a:rPr sz="1600" i="1" spc="19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неделю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-</a:t>
            </a:r>
            <a:r>
              <a:rPr sz="1600" i="1" spc="19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внеурочное</a:t>
            </a:r>
            <a:r>
              <a:rPr sz="1600" i="1" spc="19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занятие</a:t>
            </a:r>
            <a:r>
              <a:rPr sz="1600" i="1" spc="18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«Разговоры</a:t>
            </a:r>
            <a:r>
              <a:rPr sz="1600" b="1" i="1" spc="190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о</a:t>
            </a:r>
            <a:r>
              <a:rPr sz="1600" b="1" i="1" spc="185" dirty="0">
                <a:latin typeface="Times New Roman"/>
                <a:cs typeface="Times New Roman"/>
              </a:rPr>
              <a:t> </a:t>
            </a:r>
            <a:r>
              <a:rPr sz="1600" b="1" i="1" dirty="0">
                <a:latin typeface="Times New Roman"/>
                <a:cs typeface="Times New Roman"/>
              </a:rPr>
              <a:t>важном»</a:t>
            </a:r>
            <a:r>
              <a:rPr sz="1600" b="1" i="1" spc="190" dirty="0">
                <a:latin typeface="Times New Roman"/>
                <a:cs typeface="Times New Roman"/>
              </a:rPr>
              <a:t> </a:t>
            </a:r>
            <a:r>
              <a:rPr sz="1600" i="1" dirty="0">
                <a:latin typeface="Times New Roman"/>
                <a:cs typeface="Times New Roman"/>
              </a:rPr>
              <a:t>(п/п.133.8</a:t>
            </a:r>
            <a:r>
              <a:rPr sz="1600" i="1" spc="180" dirty="0">
                <a:latin typeface="Times New Roman"/>
                <a:cs typeface="Times New Roman"/>
              </a:rPr>
              <a:t> </a:t>
            </a:r>
            <a:r>
              <a:rPr sz="1600" i="1" spc="-50" dirty="0">
                <a:latin typeface="Times New Roman"/>
                <a:cs typeface="Times New Roman"/>
              </a:rPr>
              <a:t>– </a:t>
            </a:r>
            <a:r>
              <a:rPr sz="1600" i="1" dirty="0">
                <a:latin typeface="Times New Roman"/>
                <a:cs typeface="Times New Roman"/>
              </a:rPr>
              <a:t>ФОП</a:t>
            </a:r>
            <a:r>
              <a:rPr sz="1600" i="1" spc="-5" dirty="0">
                <a:latin typeface="Times New Roman"/>
                <a:cs typeface="Times New Roman"/>
              </a:rPr>
              <a:t> </a:t>
            </a:r>
            <a:r>
              <a:rPr sz="1600" i="1" spc="-20" dirty="0">
                <a:latin typeface="Times New Roman"/>
                <a:cs typeface="Times New Roman"/>
              </a:rPr>
              <a:t>СОО)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6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  <a:spcBef>
                <a:spcPts val="5"/>
              </a:spcBef>
            </a:pPr>
            <a:r>
              <a:rPr sz="1600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Профориентация:</a:t>
            </a:r>
            <a:endParaRPr sz="1600">
              <a:latin typeface="Times New Roman"/>
              <a:cs typeface="Times New Roman"/>
            </a:endParaRPr>
          </a:p>
          <a:p>
            <a:pPr marL="461645">
              <a:lnSpc>
                <a:spcPct val="100000"/>
              </a:lnSpc>
            </a:pP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ФРПВ.</a:t>
            </a:r>
            <a:r>
              <a:rPr sz="1600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Модули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«Классное</a:t>
            </a:r>
            <a:r>
              <a:rPr sz="16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руководство»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и</a:t>
            </a:r>
            <a:r>
              <a:rPr sz="1600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«Профориентация»</a:t>
            </a:r>
            <a:r>
              <a:rPr sz="1600" i="1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дополнены:</a:t>
            </a:r>
            <a:endParaRPr sz="1600">
              <a:latin typeface="Times New Roman"/>
              <a:cs typeface="Times New Roman"/>
            </a:endParaRPr>
          </a:p>
          <a:p>
            <a:pPr marL="299085" indent="-286385">
              <a:lnSpc>
                <a:spcPct val="100000"/>
              </a:lnSpc>
              <a:buFont typeface="Times New Roman"/>
              <a:buChar char="-"/>
              <a:tabLst>
                <a:tab pos="299085" algn="l"/>
              </a:tabLst>
            </a:pP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родительские</a:t>
            </a:r>
            <a:r>
              <a:rPr sz="16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собрания</a:t>
            </a:r>
            <a:r>
              <a:rPr sz="1600" i="1" spc="-3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по</a:t>
            </a:r>
            <a:r>
              <a:rPr sz="1600" i="1" spc="-2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профессиональной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ориентации</a:t>
            </a:r>
            <a:r>
              <a:rPr sz="1600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обучающихся;</a:t>
            </a:r>
            <a:endParaRPr sz="1600">
              <a:latin typeface="Times New Roman"/>
              <a:cs typeface="Times New Roman"/>
            </a:endParaRPr>
          </a:p>
          <a:p>
            <a:pPr marL="349250" indent="-336550">
              <a:lnSpc>
                <a:spcPct val="100000"/>
              </a:lnSpc>
              <a:buFont typeface="Times New Roman"/>
              <a:buChar char="-"/>
              <a:tabLst>
                <a:tab pos="349250" algn="l"/>
              </a:tabLst>
            </a:pP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проведение</a:t>
            </a:r>
            <a:r>
              <a:rPr sz="1600" i="1" spc="-4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10" dirty="0">
                <a:solidFill>
                  <a:srgbClr val="006FC0"/>
                </a:solidFill>
                <a:latin typeface="Times New Roman"/>
                <a:cs typeface="Times New Roman"/>
              </a:rPr>
              <a:t>профессиональных </a:t>
            </a:r>
            <a:r>
              <a:rPr sz="16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проб.</a:t>
            </a: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tabLst>
                <a:tab pos="299085" algn="l"/>
              </a:tabLst>
            </a:pPr>
            <a:r>
              <a:rPr sz="1600" spc="-50" dirty="0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sz="1600" dirty="0">
                <a:solidFill>
                  <a:srgbClr val="006FC0"/>
                </a:solidFill>
                <a:latin typeface="Times New Roman"/>
                <a:cs typeface="Times New Roman"/>
              </a:rPr>
              <a:t>	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(п/п.</a:t>
            </a:r>
            <a:r>
              <a:rPr sz="1600" i="1" spc="-3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121</a:t>
            </a:r>
            <a:r>
              <a:rPr sz="1600" i="1" spc="-50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dirty="0">
                <a:solidFill>
                  <a:srgbClr val="006FC0"/>
                </a:solidFill>
                <a:latin typeface="Times New Roman"/>
                <a:cs typeface="Times New Roman"/>
              </a:rPr>
              <a:t>Приказа</a:t>
            </a:r>
            <a:r>
              <a:rPr sz="1600" i="1" spc="-55" dirty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1600" i="1" spc="-20" dirty="0">
                <a:solidFill>
                  <a:srgbClr val="006FC0"/>
                </a:solidFill>
                <a:latin typeface="Times New Roman"/>
                <a:cs typeface="Times New Roman"/>
              </a:rPr>
              <a:t>№704)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5124958" y="387604"/>
          <a:ext cx="6816090" cy="57054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6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791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6725">
                <a:tc>
                  <a:txBody>
                    <a:bodyPr/>
                    <a:lstStyle/>
                    <a:p>
                      <a:pPr marL="113792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latin typeface="Times New Roman"/>
                          <a:cs typeface="Times New Roman"/>
                        </a:rPr>
                        <a:t>ФГОС</a:t>
                      </a:r>
                      <a:r>
                        <a:rPr sz="1800" b="1" spc="-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5" dirty="0">
                          <a:latin typeface="Times New Roman"/>
                          <a:cs typeface="Times New Roman"/>
                        </a:rPr>
                        <a:t>СОО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70534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sz="1800" b="1" spc="-4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800" b="1" spc="-4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сентября</a:t>
                      </a:r>
                      <a:r>
                        <a:rPr sz="1800" b="1" spc="-2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2025</a:t>
                      </a:r>
                      <a:r>
                        <a:rPr sz="1800" b="1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2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года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2105">
                <a:tc>
                  <a:txBody>
                    <a:bodyPr/>
                    <a:lstStyle/>
                    <a:p>
                      <a:pPr marL="92075" marR="85090" algn="just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1922145" algn="l"/>
                        </a:tabLst>
                      </a:pP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Приказ</a:t>
                      </a:r>
                      <a:r>
                        <a:rPr sz="1600" spc="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Минобрнауки</a:t>
                      </a:r>
                      <a:r>
                        <a:rPr sz="1600" spc="2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России</a:t>
                      </a:r>
                      <a:r>
                        <a:rPr sz="1600" spc="2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spc="-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17.05.2012</a:t>
                      </a:r>
                      <a:r>
                        <a:rPr sz="1600" spc="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600" spc="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413</a:t>
                      </a:r>
                      <a:r>
                        <a:rPr sz="1600" spc="1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"Об</a:t>
                      </a:r>
                      <a:r>
                        <a:rPr sz="1600" spc="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утверждении федерального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государственного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образовательного</a:t>
                      </a:r>
                      <a:r>
                        <a:rPr sz="1600" spc="30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стандарта</a:t>
                      </a:r>
                      <a:r>
                        <a:rPr sz="1600" spc="3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среднего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1600" spc="-7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образования«</a:t>
                      </a:r>
                      <a:r>
                        <a:rPr sz="1600" spc="-5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(с</a:t>
                      </a:r>
                      <a:r>
                        <a:rPr sz="1600" spc="-7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изменениями)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Пункт</a:t>
                      </a:r>
                      <a:r>
                        <a:rPr sz="1600" spc="-3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18.3,</a:t>
                      </a:r>
                      <a:r>
                        <a:rPr sz="1600" spc="-5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п/п</a:t>
                      </a:r>
                      <a:r>
                        <a:rPr sz="1600" spc="-3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18.3.1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075" marR="81915" algn="just">
                        <a:lnSpc>
                          <a:spcPct val="100000"/>
                        </a:lnSpc>
                        <a:spcBef>
                          <a:spcPts val="305"/>
                        </a:spcBef>
                        <a:tabLst>
                          <a:tab pos="1875155" algn="l"/>
                        </a:tabLst>
                      </a:pP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Приказ</a:t>
                      </a:r>
                      <a:r>
                        <a:rPr sz="1600" spc="16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Минпросвещения</a:t>
                      </a:r>
                      <a:r>
                        <a:rPr sz="1600" spc="17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России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600" spc="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12.02.2025</a:t>
                      </a:r>
                      <a:r>
                        <a:rPr sz="1600" spc="6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600" spc="5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93</a:t>
                      </a:r>
                      <a:r>
                        <a:rPr sz="1600" spc="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"О</a:t>
                      </a:r>
                      <a:r>
                        <a:rPr sz="1600" spc="6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внесении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изменения</a:t>
                      </a:r>
                      <a:r>
                        <a:rPr sz="1600" spc="23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1600" spc="2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подпункт</a:t>
                      </a:r>
                      <a:r>
                        <a:rPr sz="1600" spc="2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18.3.1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пункта</a:t>
                      </a:r>
                      <a:r>
                        <a:rPr sz="1600" spc="32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18.3</a:t>
                      </a:r>
                      <a:r>
                        <a:rPr sz="1600" spc="3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 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федерального </a:t>
                      </a:r>
                      <a:r>
                        <a:rPr sz="1600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государственного</a:t>
                      </a:r>
                      <a:r>
                        <a:rPr sz="1600" spc="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образовательного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стандарта</a:t>
                      </a:r>
                      <a:r>
                        <a:rPr sz="1600" spc="40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1600" spc="409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общего образования,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утвержденного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 marR="85090" algn="just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943735" algn="l"/>
                        </a:tabLst>
                      </a:pP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приказом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Министерства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образования</a:t>
                      </a:r>
                      <a:r>
                        <a:rPr sz="1600" spc="1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1600" spc="1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науки</a:t>
                      </a:r>
                      <a:r>
                        <a:rPr sz="1600" spc="9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Российской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Федерации</a:t>
                      </a:r>
                      <a:r>
                        <a:rPr sz="1600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от</a:t>
                      </a:r>
                      <a:r>
                        <a:rPr sz="1600" spc="-45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17</a:t>
                      </a:r>
                      <a:r>
                        <a:rPr sz="1600" spc="-3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мая</a:t>
                      </a:r>
                      <a:r>
                        <a:rPr sz="1600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2012</a:t>
                      </a:r>
                      <a:r>
                        <a:rPr sz="1600" spc="-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9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г.</a:t>
                      </a:r>
                      <a:r>
                        <a:rPr sz="1600" spc="-1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600" spc="-4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20" dirty="0">
                          <a:solidFill>
                            <a:srgbClr val="006FC0"/>
                          </a:solidFill>
                          <a:latin typeface="Times New Roman"/>
                          <a:cs typeface="Times New Roman"/>
                        </a:rPr>
                        <a:t>413"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387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66645">
                <a:tc>
                  <a:txBody>
                    <a:bodyPr/>
                    <a:lstStyle/>
                    <a:p>
                      <a:pPr marL="92075" marR="86995">
                        <a:lnSpc>
                          <a:spcPct val="100000"/>
                        </a:lnSpc>
                        <a:spcBef>
                          <a:spcPts val="315"/>
                        </a:spcBef>
                        <a:tabLst>
                          <a:tab pos="1934210" algn="l"/>
                        </a:tabLst>
                      </a:pP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Организация,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	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осуществляющая образовательную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деятельность: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spc="-50" dirty="0">
                          <a:latin typeface="Times New Roman"/>
                          <a:cs typeface="Times New Roman"/>
                        </a:rPr>
                        <a:t>…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92075" marR="84455" algn="just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обеспечивает</a:t>
                      </a:r>
                      <a:r>
                        <a:rPr sz="1600" spc="3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реализацию</a:t>
                      </a:r>
                      <a:r>
                        <a:rPr sz="1600" spc="3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учебных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планов</a:t>
                      </a:r>
                      <a:r>
                        <a:rPr sz="1600" spc="32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одного</a:t>
                      </a:r>
                      <a:r>
                        <a:rPr sz="1600" spc="32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или</a:t>
                      </a:r>
                      <a:r>
                        <a:rPr sz="1600" spc="320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нескольких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профилей</a:t>
                      </a:r>
                      <a:r>
                        <a:rPr sz="1600" spc="229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обучения</a:t>
                      </a:r>
                      <a:r>
                        <a:rPr sz="1600" spc="229" dirty="0">
                          <a:latin typeface="Times New Roman"/>
                          <a:cs typeface="Times New Roman"/>
                        </a:rPr>
                        <a:t>  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естественно- 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научный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1600" spc="6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гуманитарный,</a:t>
                      </a:r>
                      <a:r>
                        <a:rPr sz="1600" spc="70" dirty="0">
                          <a:latin typeface="Times New Roman"/>
                          <a:cs typeface="Times New Roman"/>
                        </a:rPr>
                        <a:t> 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социально-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экономический,</a:t>
                      </a:r>
                      <a:r>
                        <a:rPr sz="1600" spc="409" dirty="0">
                          <a:latin typeface="Times New Roman"/>
                          <a:cs typeface="Times New Roman"/>
                        </a:rPr>
                        <a:t>    </a:t>
                      </a:r>
                      <a:r>
                        <a:rPr sz="1600" spc="-10" dirty="0">
                          <a:latin typeface="Times New Roman"/>
                          <a:cs typeface="Times New Roman"/>
                        </a:rPr>
                        <a:t>технологический, универсальный)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336550" marR="327025"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слово</a:t>
                      </a:r>
                      <a:r>
                        <a:rPr sz="1600" spc="15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«естественно-научный» </a:t>
                      </a:r>
                      <a:r>
                        <a:rPr sz="160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заменить</a:t>
                      </a:r>
                      <a:r>
                        <a:rPr sz="1600" spc="-7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словами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635000" marR="627380"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solidFill>
                            <a:srgbClr val="FF0000"/>
                          </a:solidFill>
                          <a:latin typeface="Times New Roman"/>
                          <a:cs typeface="Times New Roman"/>
                        </a:rPr>
                        <a:t>«агротехнологический, естественно-научный»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3" name="object 3"/>
          <p:cNvGrpSpPr/>
          <p:nvPr/>
        </p:nvGrpSpPr>
        <p:grpSpPr>
          <a:xfrm>
            <a:off x="173736" y="135636"/>
            <a:ext cx="4831080" cy="6586855"/>
            <a:chOff x="173736" y="135636"/>
            <a:chExt cx="4831080" cy="658685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6956" y="144780"/>
              <a:ext cx="4758715" cy="6568440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78308" y="140208"/>
              <a:ext cx="4822190" cy="6577965"/>
            </a:xfrm>
            <a:custGeom>
              <a:avLst/>
              <a:gdLst/>
              <a:ahLst/>
              <a:cxnLst/>
              <a:rect l="l" t="t" r="r" b="b"/>
              <a:pathLst>
                <a:path w="4822190" h="6577965">
                  <a:moveTo>
                    <a:pt x="0" y="6577583"/>
                  </a:moveTo>
                  <a:lnTo>
                    <a:pt x="4821936" y="6577583"/>
                  </a:lnTo>
                  <a:lnTo>
                    <a:pt x="4821936" y="0"/>
                  </a:lnTo>
                  <a:lnTo>
                    <a:pt x="0" y="0"/>
                  </a:lnTo>
                  <a:lnTo>
                    <a:pt x="0" y="6577583"/>
                  </a:lnTo>
                  <a:close/>
                </a:path>
              </a:pathLst>
            </a:custGeom>
            <a:ln w="9144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10895" y="25400"/>
            <a:ext cx="9897745" cy="959236"/>
          </a:xfrm>
          <a:prstGeom prst="rect">
            <a:avLst/>
          </a:prstGeom>
        </p:spPr>
        <p:txBody>
          <a:bodyPr vert="horz" wrap="square" lIns="0" tIns="96519" rIns="0" bIns="0" rtlCol="0">
            <a:spAutoFit/>
          </a:bodyPr>
          <a:lstStyle/>
          <a:p>
            <a:pPr marL="2859405">
              <a:lnSpc>
                <a:spcPct val="100000"/>
              </a:lnSpc>
              <a:spcBef>
                <a:spcPts val="95"/>
              </a:spcBef>
            </a:pPr>
            <a:br>
              <a:rPr lang="ru-RU" dirty="0"/>
            </a:br>
            <a:r>
              <a:rPr dirty="0" err="1"/>
              <a:t>Записи</a:t>
            </a:r>
            <a:r>
              <a:rPr spc="-145" dirty="0"/>
              <a:t> </a:t>
            </a:r>
            <a:r>
              <a:rPr dirty="0"/>
              <a:t>методических</a:t>
            </a:r>
            <a:r>
              <a:rPr spc="-120" dirty="0"/>
              <a:t> </a:t>
            </a:r>
            <a:r>
              <a:rPr spc="-10" dirty="0"/>
              <a:t>семинаров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1000" y="914400"/>
            <a:ext cx="11287125" cy="39677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99845" algn="l"/>
                <a:tab pos="2295525" algn="l"/>
                <a:tab pos="2665730" algn="l"/>
                <a:tab pos="3246755" algn="l"/>
                <a:tab pos="3773804" algn="l"/>
                <a:tab pos="5051425" algn="l"/>
                <a:tab pos="5293360" algn="l"/>
                <a:tab pos="6715125" algn="l"/>
                <a:tab pos="7806690" algn="l"/>
                <a:tab pos="10109835" algn="l"/>
              </a:tabLst>
            </a:pPr>
            <a:endParaRPr lang="ru-RU" sz="1800" b="1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99845" algn="l"/>
                <a:tab pos="2295525" algn="l"/>
                <a:tab pos="2665730" algn="l"/>
                <a:tab pos="3246755" algn="l"/>
                <a:tab pos="3773804" algn="l"/>
                <a:tab pos="5051425" algn="l"/>
                <a:tab pos="5293360" algn="l"/>
                <a:tab pos="6715125" algn="l"/>
                <a:tab pos="7806690" algn="l"/>
                <a:tab pos="10109835" algn="l"/>
              </a:tabLst>
            </a:pPr>
            <a:endParaRPr lang="ru-RU" b="1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99845" algn="l"/>
                <a:tab pos="2295525" algn="l"/>
                <a:tab pos="2665730" algn="l"/>
                <a:tab pos="3246755" algn="l"/>
                <a:tab pos="3773804" algn="l"/>
                <a:tab pos="5051425" algn="l"/>
                <a:tab pos="5293360" algn="l"/>
                <a:tab pos="6715125" algn="l"/>
                <a:tab pos="7806690" algn="l"/>
                <a:tab pos="10109835" algn="l"/>
              </a:tabLst>
            </a:pPr>
            <a:endParaRPr lang="ru-RU" sz="1800" b="1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299845" algn="l"/>
                <a:tab pos="2295525" algn="l"/>
                <a:tab pos="2665730" algn="l"/>
                <a:tab pos="3246755" algn="l"/>
                <a:tab pos="3773804" algn="l"/>
                <a:tab pos="5051425" algn="l"/>
                <a:tab pos="5293360" algn="l"/>
                <a:tab pos="6715125" algn="l"/>
                <a:tab pos="7806690" algn="l"/>
                <a:tab pos="10109835" algn="l"/>
              </a:tabLst>
            </a:pPr>
            <a:r>
              <a:rPr sz="1800" b="1" dirty="0" err="1">
                <a:latin typeface="Times New Roman"/>
                <a:cs typeface="Times New Roman"/>
              </a:rPr>
              <a:t>Федеральное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государственное</a:t>
            </a:r>
            <a:r>
              <a:rPr sz="1800" b="1" spc="-7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бюджетное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научное</a:t>
            </a:r>
            <a:r>
              <a:rPr sz="1800" b="1" spc="-6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учреждение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«Институт</a:t>
            </a:r>
            <a:r>
              <a:rPr sz="1800" b="1" spc="-4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содержания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-55" dirty="0">
                <a:latin typeface="Times New Roman"/>
                <a:cs typeface="Times New Roman"/>
              </a:rPr>
              <a:t> </a:t>
            </a:r>
            <a:r>
              <a:rPr sz="1800" b="1" spc="-20" dirty="0">
                <a:latin typeface="Times New Roman"/>
                <a:cs typeface="Times New Roman"/>
              </a:rPr>
              <a:t>методов</a:t>
            </a:r>
            <a:r>
              <a:rPr sz="1800" b="1" spc="-5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обучения» </a:t>
            </a:r>
            <a:r>
              <a:rPr sz="1800" spc="-10" dirty="0">
                <a:latin typeface="Times New Roman"/>
                <a:cs typeface="Times New Roman"/>
              </a:rPr>
              <a:t>12.03.2025г.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Семинар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по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0" dirty="0">
                <a:latin typeface="Times New Roman"/>
                <a:cs typeface="Times New Roman"/>
              </a:rPr>
              <a:t>теме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25" dirty="0">
                <a:latin typeface="Times New Roman"/>
                <a:cs typeface="Times New Roman"/>
              </a:rPr>
              <a:t>«Об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изменениях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50" dirty="0">
                <a:latin typeface="Times New Roman"/>
                <a:cs typeface="Times New Roman"/>
              </a:rPr>
              <a:t>в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федеральных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основных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общеобразовательных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программах </a:t>
            </a:r>
            <a:r>
              <a:rPr sz="1800" dirty="0">
                <a:latin typeface="Times New Roman"/>
                <a:cs typeface="Times New Roman"/>
              </a:rPr>
              <a:t>(приказ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Минпросвещения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России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9</a:t>
            </a:r>
            <a:r>
              <a:rPr sz="1800" spc="-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октября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2024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spc="-90" dirty="0">
                <a:latin typeface="Times New Roman"/>
                <a:cs typeface="Times New Roman"/>
              </a:rPr>
              <a:t>г.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704)»: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2"/>
              </a:rPr>
              <a:t>https://vkvideo.ru/video-215962627_456240168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lang="ru-RU"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 dirty="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Институт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реализации</a:t>
            </a:r>
            <a:r>
              <a:rPr sz="1800" b="1" spc="130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государственной</a:t>
            </a:r>
            <a:r>
              <a:rPr sz="1800" b="1" spc="1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политики</a:t>
            </a:r>
            <a:r>
              <a:rPr sz="1800" b="1" spc="12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и</a:t>
            </a:r>
            <a:r>
              <a:rPr sz="1800" b="1" spc="1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профессионального</a:t>
            </a:r>
            <a:r>
              <a:rPr sz="1800" b="1" spc="140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развития</a:t>
            </a:r>
            <a:r>
              <a:rPr sz="1800" b="1" spc="1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работников</a:t>
            </a:r>
            <a:r>
              <a:rPr sz="1800" b="1" spc="135" dirty="0">
                <a:latin typeface="Times New Roman"/>
                <a:cs typeface="Times New Roman"/>
              </a:rPr>
              <a:t> </a:t>
            </a:r>
            <a:r>
              <a:rPr sz="1800" b="1" spc="-10" dirty="0">
                <a:latin typeface="Times New Roman"/>
                <a:cs typeface="Times New Roman"/>
              </a:rPr>
              <a:t>образования </a:t>
            </a:r>
            <a:r>
              <a:rPr sz="1800" b="1" spc="-75" dirty="0">
                <a:latin typeface="Times New Roman"/>
                <a:cs typeface="Times New Roman"/>
              </a:rPr>
              <a:t>(ФГАОУ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ВО</a:t>
            </a:r>
            <a:r>
              <a:rPr sz="1800" b="1" spc="-40" dirty="0">
                <a:latin typeface="Times New Roman"/>
                <a:cs typeface="Times New Roman"/>
              </a:rPr>
              <a:t> </a:t>
            </a:r>
            <a:r>
              <a:rPr sz="1800" b="1" spc="-25" dirty="0">
                <a:latin typeface="Times New Roman"/>
                <a:cs typeface="Times New Roman"/>
              </a:rPr>
              <a:t>«Государственный</a:t>
            </a:r>
            <a:r>
              <a:rPr sz="1800" b="1" spc="-3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университет</a:t>
            </a:r>
            <a:r>
              <a:rPr sz="1800" b="1" spc="-10" dirty="0">
                <a:latin typeface="Times New Roman"/>
                <a:cs typeface="Times New Roman"/>
              </a:rPr>
              <a:t> просвещения»)</a:t>
            </a:r>
            <a:endParaRPr sz="18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800" spc="-20" dirty="0">
                <a:latin typeface="Times New Roman"/>
                <a:cs typeface="Times New Roman"/>
              </a:rPr>
              <a:t>18.03.2025г.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Семинар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«Вектор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образования: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вызовы,</a:t>
            </a:r>
            <a:r>
              <a:rPr sz="1800" spc="-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тренды,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перспективы».</a:t>
            </a:r>
            <a:endParaRPr sz="1800" dirty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  <a:tabLst>
                <a:tab pos="5154930" algn="l"/>
                <a:tab pos="6930390" algn="l"/>
              </a:tabLst>
            </a:pPr>
            <a:r>
              <a:rPr sz="1800" dirty="0">
                <a:latin typeface="Times New Roman"/>
                <a:cs typeface="Times New Roman"/>
              </a:rPr>
              <a:t>О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вопросах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внесения</a:t>
            </a:r>
            <a:r>
              <a:rPr sz="1800" spc="3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изменений</a:t>
            </a:r>
            <a:r>
              <a:rPr sz="1800" spc="4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45" dirty="0">
                <a:latin typeface="Times New Roman"/>
                <a:cs typeface="Times New Roman"/>
              </a:rPr>
              <a:t>  </a:t>
            </a:r>
            <a:r>
              <a:rPr sz="1800" spc="-10" dirty="0">
                <a:latin typeface="Times New Roman"/>
                <a:cs typeface="Times New Roman"/>
              </a:rPr>
              <a:t>федеральные</a:t>
            </a:r>
            <a:r>
              <a:rPr sz="1800" dirty="0">
                <a:latin typeface="Times New Roman"/>
                <a:cs typeface="Times New Roman"/>
              </a:rPr>
              <a:t>	</a:t>
            </a:r>
            <a:r>
              <a:rPr sz="1800" spc="-10" dirty="0">
                <a:latin typeface="Times New Roman"/>
                <a:cs typeface="Times New Roman"/>
              </a:rPr>
              <a:t>образовательные</a:t>
            </a:r>
            <a:r>
              <a:rPr sz="1800" dirty="0">
                <a:latin typeface="Times New Roman"/>
                <a:cs typeface="Times New Roman"/>
              </a:rPr>
              <a:t>	программы</a:t>
            </a:r>
            <a:r>
              <a:rPr sz="1800" spc="4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начального</a:t>
            </a:r>
            <a:r>
              <a:rPr sz="1800" spc="4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общего,</a:t>
            </a:r>
            <a:r>
              <a:rPr sz="1800" spc="4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основного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1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среднего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-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образования: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u="sng" spc="-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Times New Roman"/>
                <a:cs typeface="Times New Roman"/>
                <a:hlinkClick r:id="rId3"/>
              </a:rPr>
              <a:t>https://vkvideo.ru/video-8534_456241298</a:t>
            </a:r>
            <a:endParaRPr sz="18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533390" y="656082"/>
            <a:ext cx="1346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0000"/>
                </a:solidFill>
              </a:rPr>
              <a:t>Приложения</a:t>
            </a:r>
            <a:endParaRPr sz="1800"/>
          </a:p>
        </p:txBody>
      </p:sp>
      <p:sp>
        <p:nvSpPr>
          <p:cNvPr id="3" name="object 3"/>
          <p:cNvSpPr txBox="1"/>
          <p:nvPr/>
        </p:nvSpPr>
        <p:spPr>
          <a:xfrm>
            <a:off x="904443" y="1204721"/>
            <a:ext cx="10605135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Times New Roman"/>
                <a:cs typeface="Times New Roman"/>
              </a:rPr>
              <a:t>Приложение</a:t>
            </a:r>
            <a:r>
              <a:rPr sz="1800" b="1" spc="375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1.</a:t>
            </a:r>
            <a:r>
              <a:rPr sz="1800" b="1" spc="37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Информация</a:t>
            </a:r>
            <a:r>
              <a:rPr sz="1800" spc="3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изменениях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основной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образовательной</a:t>
            </a:r>
            <a:r>
              <a:rPr sz="1800" spc="37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программы</a:t>
            </a:r>
            <a:r>
              <a:rPr sz="1800" spc="365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начального</a:t>
            </a:r>
            <a:r>
              <a:rPr sz="1800" u="sng" spc="3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общего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образования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соответствии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приказом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Министерства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просвещения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Российской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Федерации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09.10.2024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704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«О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внесении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изменений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некоторые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приказы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Министерства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просвещения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Российской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Федерации, </a:t>
            </a:r>
            <a:r>
              <a:rPr sz="1800" dirty="0">
                <a:latin typeface="Times New Roman"/>
                <a:cs typeface="Times New Roman"/>
              </a:rPr>
              <a:t>касающиеся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федеральных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образовательных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программ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начального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образования,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основного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общего </a:t>
            </a:r>
            <a:r>
              <a:rPr sz="1800" dirty="0">
                <a:latin typeface="Times New Roman"/>
                <a:cs typeface="Times New Roman"/>
              </a:rPr>
              <a:t>образования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среднего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образования»;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Приложение</a:t>
            </a:r>
            <a:r>
              <a:rPr sz="1800" b="1" spc="459" dirty="0">
                <a:latin typeface="Times New Roman"/>
                <a:cs typeface="Times New Roman"/>
              </a:rPr>
              <a:t> </a:t>
            </a:r>
            <a:r>
              <a:rPr sz="1800" b="1" dirty="0">
                <a:latin typeface="Times New Roman"/>
                <a:cs typeface="Times New Roman"/>
              </a:rPr>
              <a:t>2.</a:t>
            </a:r>
            <a:r>
              <a:rPr sz="1800" b="1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Информация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изменениях</a:t>
            </a:r>
            <a:r>
              <a:rPr sz="1800" spc="4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основной</a:t>
            </a:r>
            <a:r>
              <a:rPr sz="1800" spc="459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образовательной</a:t>
            </a:r>
            <a:r>
              <a:rPr sz="1800" spc="4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программы</a:t>
            </a:r>
            <a:r>
              <a:rPr sz="1800" spc="450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основного</a:t>
            </a:r>
            <a:r>
              <a:rPr sz="1800" u="sng" spc="4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общего</a:t>
            </a:r>
            <a:endParaRPr sz="1800">
              <a:latin typeface="Times New Roman"/>
              <a:cs typeface="Times New Roman"/>
            </a:endParaRPr>
          </a:p>
          <a:p>
            <a:pPr marL="12700" algn="just">
              <a:lnSpc>
                <a:spcPct val="100000"/>
              </a:lnSpc>
              <a:spcBef>
                <a:spcPts val="5"/>
              </a:spcBef>
            </a:pP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образования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соответствии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приказом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Министерства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просвещения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Российской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Федерации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09.10.2024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704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«О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внесении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изменений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некоторые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приказы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Министерства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просвещения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Российской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Федерации, </a:t>
            </a:r>
            <a:r>
              <a:rPr sz="1800" dirty="0">
                <a:latin typeface="Times New Roman"/>
                <a:cs typeface="Times New Roman"/>
              </a:rPr>
              <a:t>касающиеся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федеральных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образовательных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программ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начального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образования,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основного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общего </a:t>
            </a:r>
            <a:r>
              <a:rPr sz="1800" dirty="0">
                <a:latin typeface="Times New Roman"/>
                <a:cs typeface="Times New Roman"/>
              </a:rPr>
              <a:t>образования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3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среднего</a:t>
            </a:r>
            <a:r>
              <a:rPr sz="1800" spc="-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образования»;</a:t>
            </a:r>
            <a:endParaRPr sz="18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1800">
              <a:latin typeface="Times New Roman"/>
              <a:cs typeface="Times New Roman"/>
            </a:endParaRPr>
          </a:p>
          <a:p>
            <a:pPr marL="12700" marR="6350" algn="just">
              <a:lnSpc>
                <a:spcPct val="100000"/>
              </a:lnSpc>
            </a:pPr>
            <a:r>
              <a:rPr sz="1800" b="1" dirty="0">
                <a:latin typeface="Times New Roman"/>
                <a:cs typeface="Times New Roman"/>
              </a:rPr>
              <a:t>Приложение</a:t>
            </a:r>
            <a:r>
              <a:rPr sz="1800" b="1" spc="65" dirty="0">
                <a:latin typeface="Times New Roman"/>
                <a:cs typeface="Times New Roman"/>
              </a:rPr>
              <a:t>  </a:t>
            </a:r>
            <a:r>
              <a:rPr sz="1800" b="1" dirty="0">
                <a:latin typeface="Times New Roman"/>
                <a:cs typeface="Times New Roman"/>
              </a:rPr>
              <a:t>3.</a:t>
            </a:r>
            <a:r>
              <a:rPr sz="1800" b="1" spc="7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Информация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</a:t>
            </a:r>
            <a:r>
              <a:rPr sz="1800" spc="5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изменениях</a:t>
            </a:r>
            <a:r>
              <a:rPr sz="1800" spc="65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основной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образовательной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dirty="0">
                <a:latin typeface="Times New Roman"/>
                <a:cs typeface="Times New Roman"/>
              </a:rPr>
              <a:t>программы</a:t>
            </a:r>
            <a:r>
              <a:rPr sz="1800" spc="60" dirty="0">
                <a:latin typeface="Times New Roman"/>
                <a:cs typeface="Times New Roman"/>
              </a:rPr>
              <a:t> 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среднего</a:t>
            </a:r>
            <a:r>
              <a:rPr sz="1800" u="sng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общего</a:t>
            </a:r>
            <a:r>
              <a:rPr sz="1800" spc="-10" dirty="0">
                <a:latin typeface="Times New Roman"/>
                <a:cs typeface="Times New Roman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образования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соответствии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</a:t>
            </a:r>
            <a:r>
              <a:rPr sz="1800" spc="11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приказом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Министерства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просвещения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Российской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Федерации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от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09.10.2024</a:t>
            </a:r>
            <a:endParaRPr sz="1800">
              <a:latin typeface="Times New Roman"/>
              <a:cs typeface="Times New Roman"/>
            </a:endParaRPr>
          </a:p>
          <a:p>
            <a:pPr marL="12700" marR="6985" algn="just">
              <a:lnSpc>
                <a:spcPct val="100000"/>
              </a:lnSpc>
            </a:pPr>
            <a:r>
              <a:rPr sz="1800" dirty="0">
                <a:latin typeface="Times New Roman"/>
                <a:cs typeface="Times New Roman"/>
              </a:rPr>
              <a:t>№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704</a:t>
            </a:r>
            <a:r>
              <a:rPr sz="1800" spc="12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«О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внесении</a:t>
            </a:r>
            <a:r>
              <a:rPr sz="1800" spc="13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изменений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в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некоторые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приказы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Министерства</a:t>
            </a:r>
            <a:r>
              <a:rPr sz="1800" spc="13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просвещения</a:t>
            </a:r>
            <a:r>
              <a:rPr sz="1800" spc="12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Российской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Федерации, </a:t>
            </a:r>
            <a:r>
              <a:rPr sz="1800" dirty="0">
                <a:latin typeface="Times New Roman"/>
                <a:cs typeface="Times New Roman"/>
              </a:rPr>
              <a:t>касающиеся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федеральных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образовательных</a:t>
            </a:r>
            <a:r>
              <a:rPr sz="1800" spc="1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программ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начального</a:t>
            </a:r>
            <a:r>
              <a:rPr sz="1800" spc="16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14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образования,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основного</a:t>
            </a:r>
            <a:r>
              <a:rPr sz="1800" spc="150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общего </a:t>
            </a:r>
            <a:r>
              <a:rPr sz="1800" dirty="0">
                <a:latin typeface="Times New Roman"/>
                <a:cs typeface="Times New Roman"/>
              </a:rPr>
              <a:t>образования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и</a:t>
            </a:r>
            <a:r>
              <a:rPr sz="1800" spc="-4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среднего</a:t>
            </a:r>
            <a:r>
              <a:rPr sz="1800" spc="-55" dirty="0">
                <a:latin typeface="Times New Roman"/>
                <a:cs typeface="Times New Roman"/>
              </a:rPr>
              <a:t> </a:t>
            </a:r>
            <a:r>
              <a:rPr sz="1800" dirty="0">
                <a:latin typeface="Times New Roman"/>
                <a:cs typeface="Times New Roman"/>
              </a:rPr>
              <a:t>общего</a:t>
            </a:r>
            <a:r>
              <a:rPr sz="1800" spc="-65" dirty="0">
                <a:latin typeface="Times New Roman"/>
                <a:cs typeface="Times New Roman"/>
              </a:rPr>
              <a:t> </a:t>
            </a:r>
            <a:r>
              <a:rPr sz="1800" spc="-10" dirty="0">
                <a:latin typeface="Times New Roman"/>
                <a:cs typeface="Times New Roman"/>
              </a:rPr>
              <a:t>образования».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4380</Words>
  <Application>Microsoft Office PowerPoint</Application>
  <PresentationFormat>Широкоэкранный</PresentationFormat>
  <Paragraphs>780</Paragraphs>
  <Slides>28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2" baseType="lpstr">
      <vt:lpstr>Calibri</vt:lpstr>
      <vt:lpstr>Times New Roman</vt:lpstr>
      <vt:lpstr>Wingdings</vt:lpstr>
      <vt:lpstr>Office Theme</vt:lpstr>
      <vt:lpstr>Презентация PowerPoint</vt:lpstr>
      <vt:lpstr>Презентация PowerPoint</vt:lpstr>
      <vt:lpstr>Презентация PowerPoint</vt:lpstr>
      <vt:lpstr>Общий объем аудиторной работы обучающихся (за уровень образования)</vt:lpstr>
      <vt:lpstr>Презентация PowerPoint</vt:lpstr>
      <vt:lpstr>ДОПОЛНЕНИЯ с 01.09.2025г. Приказ №704</vt:lpstr>
      <vt:lpstr>«Об утверждении федеральной образовательной программы основного общего образования»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 1 сентября 2026 года</vt:lpstr>
      <vt:lpstr>Актуальные вопросы преподавания истории и обществознания с 1 сентября 2025 года</vt:lpstr>
      <vt:lpstr>Актуальные вопросы преподавания истории и обществознания с 1 сентября 2025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Федеральный учебный план начального общего образования + План внеурочной деятельности (Приказ Минпросвещения России от 18.05.2023 № 372 «Об утверждении ФОП НОО» - п.173)</vt:lpstr>
      <vt:lpstr>Федеральный учебный план основного общего образования + План внеурочной деятельности (Приказ Минпросвещения России от 18.05.2023 № 370 «Об утверждении ФОП ООО» - п.169)</vt:lpstr>
      <vt:lpstr>Приказ Минпросвещения России от 18.05.2023 № 370 «Об утверждении ФОП ООО»</vt:lpstr>
      <vt:lpstr>Презентация PowerPoint</vt:lpstr>
      <vt:lpstr>Презентация PowerPoint</vt:lpstr>
      <vt:lpstr>Презентация PowerPoint</vt:lpstr>
      <vt:lpstr>Презентация PowerPoint</vt:lpstr>
      <vt:lpstr> Записи методических семинаров</vt:lpstr>
      <vt:lpstr>Приложения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root</dc:creator>
  <cp:lastModifiedBy>Z1</cp:lastModifiedBy>
  <cp:revision>9</cp:revision>
  <dcterms:created xsi:type="dcterms:W3CDTF">2025-07-28T13:23:02Z</dcterms:created>
  <dcterms:modified xsi:type="dcterms:W3CDTF">2025-09-01T11:48:25Z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2025-07-16T00:00:00Z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2025-07-28T00:00:00Z</vt:filetime>
  </property>
  <property fmtid="{D5CDD505-2E9C-101B-9397-08002B2CF9AE}" pid="5" name="Producer">
    <vt:lpwstr>Microsoft® PowerPoint® 2019</vt:lpwstr>
  </property>
</Properties>
</file>