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34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03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9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37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762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415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436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162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159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929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1837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965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5963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43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485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13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388BB-5F26-4B09-8FAB-85B0931C0F30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1DCC5D3-D553-45EC-9B1A-27B0854E0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38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bataysk-sc12.ru/met-rab/1012-2022-04-03-18-57-38.html" TargetMode="Externa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2E51B5-FBD4-474D-A212-BFA230AFD0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4608" y="1162050"/>
            <a:ext cx="9846342" cy="737235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br>
              <a:rPr lang="ru-RU" sz="4400" b="1" dirty="0">
                <a:solidFill>
                  <a:schemeClr val="tx1"/>
                </a:solidFill>
              </a:rPr>
            </a:br>
            <a:br>
              <a:rPr lang="ru-RU" sz="4400" b="1" dirty="0">
                <a:solidFill>
                  <a:schemeClr val="tx1"/>
                </a:solidFill>
              </a:rPr>
            </a:br>
            <a:br>
              <a:rPr lang="ru-RU" sz="4400" b="1" dirty="0">
                <a:solidFill>
                  <a:schemeClr val="tx1"/>
                </a:solidFill>
              </a:rPr>
            </a:br>
            <a:br>
              <a:rPr lang="ru-RU" sz="4400" b="1" dirty="0">
                <a:solidFill>
                  <a:schemeClr val="tx1"/>
                </a:solidFill>
              </a:rPr>
            </a:br>
            <a:br>
              <a:rPr lang="ru-RU" sz="4400" b="1" dirty="0">
                <a:solidFill>
                  <a:schemeClr val="tx1"/>
                </a:solidFill>
              </a:rPr>
            </a:br>
            <a:r>
              <a:rPr lang="ru-RU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 методы, используемые на уроках истории в </a:t>
            </a:r>
            <a:r>
              <a:rPr lang="ru-RU" sz="4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«</a:t>
            </a:r>
            <a:r>
              <a:rPr lang="ru-RU" sz="4800" kern="5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Технология интерактивного обучения»</a:t>
            </a:r>
            <a:br>
              <a:rPr lang="ru-RU" sz="1800" kern="50" dirty="0"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</a:br>
            <a:r>
              <a:rPr lang="ru-RU" b="1" dirty="0">
                <a:solidFill>
                  <a:schemeClr val="tx1"/>
                </a:solidFill>
              </a:rPr>
              <a:t> </a:t>
            </a:r>
            <a:br>
              <a:rPr lang="ru-RU" b="1" dirty="0">
                <a:solidFill>
                  <a:schemeClr val="tx1"/>
                </a:solidFill>
              </a:rPr>
            </a:br>
            <a:br>
              <a:rPr lang="ru-RU" b="1" dirty="0">
                <a:solidFill>
                  <a:schemeClr val="tx1"/>
                </a:solidFill>
              </a:rPr>
            </a:b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6F1970-02C1-432B-A973-9077FB627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6" y="8033656"/>
            <a:ext cx="6831673" cy="11196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528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D86937-8D84-4DB2-8EC1-F07327C46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685799"/>
            <a:ext cx="3855720" cy="600424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Мозговой штурм </a:t>
            </a:r>
            <a:r>
              <a:rPr lang="ru-RU" dirty="0"/>
              <a:t>- </a:t>
            </a:r>
            <a:r>
              <a:rPr lang="ru-RU" b="1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как метод стимулирования творческой активности и мыслительной деятельности. И.С. </a:t>
            </a:r>
            <a:r>
              <a:rPr lang="ru-RU" b="1" dirty="0" err="1">
                <a:solidFill>
                  <a:srgbClr val="F7B61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Веренинов</a:t>
            </a:r>
            <a:br>
              <a:rPr lang="ru-RU" b="1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B11AE4E3-3119-4053-A477-1535DAE9B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84981" y="685799"/>
            <a:ext cx="6111550" cy="4082143"/>
          </a:xfrm>
          <a:prstGeom prst="rect">
            <a:avLst/>
          </a:prstGeom>
        </p:spPr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id="{85E47B1F-1A85-4DCB-B5BA-8F46B76CD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10130" y="4851918"/>
            <a:ext cx="5411755" cy="1698171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Придуман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1953 году Алексом Осборном, специалистом по рекламе из Америки, </a:t>
            </a:r>
            <a:b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был убеждён, что главным препятствием на пути поиска нетривиальных идей является страх критики.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229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467C50-8FD2-4CCE-8F60-0B886F07A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345234"/>
            <a:ext cx="10714653" cy="619428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E00DBE-94AB-4B01-B8CF-77A07ABE8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799"/>
            <a:ext cx="9601200" cy="58269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CB6985-DA49-4858-AC99-423597AE4147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371600" y="7305868"/>
            <a:ext cx="9601200" cy="354563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142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344FE1-8679-43E0-9B53-D3EB6C7F1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371600" y="-1156996"/>
            <a:ext cx="9601200" cy="4851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328988-BAE8-4481-86FE-E26B47C40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7747" y="121298"/>
            <a:ext cx="10982131" cy="62795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Правила и этапы проведения мозгового штурма на уроке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При одном из вариантов организации работы на уроке, </a:t>
            </a:r>
            <a:r>
              <a:rPr lang="ru-RU" u="sng" dirty="0">
                <a:solidFill>
                  <a:schemeClr val="tx1"/>
                </a:solidFill>
              </a:rPr>
              <a:t>класс разделяется на 2 группы</a:t>
            </a:r>
            <a:r>
              <a:rPr lang="ru-RU" dirty="0">
                <a:solidFill>
                  <a:schemeClr val="tx1"/>
                </a:solidFill>
              </a:rPr>
              <a:t>. Одни ребята выдвигают идеи и предположения — создают банк идей. Вторые занимаются анализом. Соответственно, группы работают по очереди. Возможна и другая форма организации мозгового штурма, когда все ребята участвуют в процессе одновременно, выступая сначала в роли генераторов идей, потом — в роли критиков. </a:t>
            </a:r>
          </a:p>
          <a:p>
            <a:r>
              <a:rPr lang="ru-RU" b="1" dirty="0">
                <a:solidFill>
                  <a:schemeClr val="tx1"/>
                </a:solidFill>
              </a:rPr>
              <a:t>Этапы проведения мозговой атаки на уроке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• </a:t>
            </a:r>
            <a:r>
              <a:rPr lang="ru-RU" b="1" dirty="0">
                <a:solidFill>
                  <a:schemeClr val="tx1"/>
                </a:solidFill>
              </a:rPr>
              <a:t>Создание банка идей</a:t>
            </a:r>
            <a:r>
              <a:rPr lang="ru-RU" dirty="0">
                <a:solidFill>
                  <a:schemeClr val="tx1"/>
                </a:solidFill>
              </a:rPr>
              <a:t>. Примерное время проведения 10 – 15 минут. На этом этапе происходит наработка возможных решений. Чем их больше, тем лучше. Важно, чтобы учащиеся не боялись высказывать свои мысли, даже если они кажутся невероятными, фантастичными. Критика и комментирование не допускаются. Все предложения фиксируются учителем на доске. Дети должны знать, что каждый из них может и должен внести свой вклад в создание банка идей. </a:t>
            </a:r>
          </a:p>
          <a:p>
            <a:r>
              <a:rPr lang="ru-RU" dirty="0">
                <a:solidFill>
                  <a:schemeClr val="tx1"/>
                </a:solidFill>
              </a:rPr>
              <a:t>• </a:t>
            </a:r>
            <a:r>
              <a:rPr lang="ru-RU" b="1" dirty="0">
                <a:solidFill>
                  <a:schemeClr val="tx1"/>
                </a:solidFill>
              </a:rPr>
              <a:t>Анализ идей.</a:t>
            </a:r>
            <a:r>
              <a:rPr lang="ru-RU" dirty="0">
                <a:solidFill>
                  <a:schemeClr val="tx1"/>
                </a:solidFill>
              </a:rPr>
              <a:t> Он занимает основное время урока. Происходит коллективное обсуждение, анализ и критика всех предложений. Желательно в каждой идее найти что-то положительное, значимое, и рассмотреть возможность ее применения в иных условиях. Возможно, для этого нужно будет ее немного подкорректировать, усовершенствовать. </a:t>
            </a:r>
          </a:p>
          <a:p>
            <a:r>
              <a:rPr lang="ru-RU" dirty="0">
                <a:solidFill>
                  <a:schemeClr val="tx1"/>
                </a:solidFill>
              </a:rPr>
              <a:t>• </a:t>
            </a:r>
            <a:r>
              <a:rPr lang="ru-RU" b="1" dirty="0">
                <a:solidFill>
                  <a:schemeClr val="tx1"/>
                </a:solidFill>
              </a:rPr>
              <a:t>Обработка результатов.</a:t>
            </a:r>
            <a:r>
              <a:rPr lang="ru-RU" dirty="0">
                <a:solidFill>
                  <a:schemeClr val="tx1"/>
                </a:solidFill>
              </a:rPr>
              <a:t> Данный этап можно провести на отдельном уроке. Из всех предложенных и рассмотренных идей выбирается самая интересная и практичная.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3321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ADA4D3-C709-47BD-9D6B-3588DAFA2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67139"/>
          </a:xfrm>
        </p:spPr>
        <p:txBody>
          <a:bodyPr>
            <a:normAutofit/>
          </a:bodyPr>
          <a:lstStyle/>
          <a:p>
            <a:r>
              <a:rPr lang="ru-RU" dirty="0"/>
              <a:t>Пример: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070FD50A-CA92-452B-AAD2-20B2440DC9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6595507"/>
              </p:ext>
            </p:extLst>
          </p:nvPr>
        </p:nvGraphicFramePr>
        <p:xfrm>
          <a:off x="1371600" y="1287624"/>
          <a:ext cx="9601197" cy="508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0399">
                  <a:extLst>
                    <a:ext uri="{9D8B030D-6E8A-4147-A177-3AD203B41FA5}">
                      <a16:colId xmlns:a16="http://schemas.microsoft.com/office/drawing/2014/main" val="344051101"/>
                    </a:ext>
                  </a:extLst>
                </a:gridCol>
                <a:gridCol w="3200399">
                  <a:extLst>
                    <a:ext uri="{9D8B030D-6E8A-4147-A177-3AD203B41FA5}">
                      <a16:colId xmlns:a16="http://schemas.microsoft.com/office/drawing/2014/main" val="1287372797"/>
                    </a:ext>
                  </a:extLst>
                </a:gridCol>
                <a:gridCol w="3200399">
                  <a:extLst>
                    <a:ext uri="{9D8B030D-6E8A-4147-A177-3AD203B41FA5}">
                      <a16:colId xmlns:a16="http://schemas.microsoft.com/office/drawing/2014/main" val="1494333795"/>
                    </a:ext>
                  </a:extLst>
                </a:gridCol>
              </a:tblGrid>
              <a:tr h="800738">
                <a:tc>
                  <a:txBody>
                    <a:bodyPr/>
                    <a:lstStyle/>
                    <a:p>
                      <a:r>
                        <a:rPr lang="ru-RU" dirty="0"/>
                        <a:t>Первичные ассоциации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Что соответствует этапу, эпохе, государству, человеку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Что характерно именно для этого этапа, эпохи, государства, человека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928866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240508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828941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3840274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847957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809955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920050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647813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5604098"/>
                  </a:ext>
                </a:extLst>
              </a:tr>
              <a:tr h="463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474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2434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BE8E7B-C9F6-47BD-8852-0A794F544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-949233"/>
            <a:ext cx="96012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9C73D3-6376-48A3-96E0-09D425E35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385352"/>
            <a:ext cx="9601200" cy="54820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Преимущества и недостатки</a:t>
            </a:r>
            <a:r>
              <a:rPr lang="ru-RU" dirty="0">
                <a:solidFill>
                  <a:schemeClr val="tx1"/>
                </a:solidFill>
              </a:rPr>
              <a:t> 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Использование метода мозгового штурма имеет ряд преимуществ. Он способствует развитию: </a:t>
            </a:r>
          </a:p>
          <a:p>
            <a:r>
              <a:rPr lang="ru-RU" dirty="0">
                <a:solidFill>
                  <a:schemeClr val="tx1"/>
                </a:solidFill>
              </a:rPr>
              <a:t>• творческого и аналитического мышления; </a:t>
            </a:r>
          </a:p>
          <a:p>
            <a:r>
              <a:rPr lang="ru-RU" dirty="0">
                <a:solidFill>
                  <a:schemeClr val="tx1"/>
                </a:solidFill>
              </a:rPr>
              <a:t>• коммуникативных навыков. Дети учатся не только высказывать свои мысли, формулируя их четко и ясно, но и слушать своих одноклассников, не перебивая их и стараясь максимально вникнуть в смысл их идеи; </a:t>
            </a:r>
          </a:p>
          <a:p>
            <a:r>
              <a:rPr lang="ru-RU" dirty="0">
                <a:solidFill>
                  <a:schemeClr val="tx1"/>
                </a:solidFill>
              </a:rPr>
              <a:t>• фантазии и воображения; </a:t>
            </a:r>
          </a:p>
          <a:p>
            <a:r>
              <a:rPr lang="ru-RU" dirty="0">
                <a:solidFill>
                  <a:schemeClr val="tx1"/>
                </a:solidFill>
              </a:rPr>
              <a:t>• навыки позитивной, адекватной критики — дети учатся высказывать свое мнение и принимать мнение других. </a:t>
            </a:r>
          </a:p>
          <a:p>
            <a:r>
              <a:rPr lang="ru-RU" dirty="0">
                <a:solidFill>
                  <a:schemeClr val="tx1"/>
                </a:solidFill>
              </a:rPr>
              <a:t>Еще одним достоинством данного метода является отсутствие необходимости предварительной подготовки от коллектива. </a:t>
            </a:r>
          </a:p>
          <a:p>
            <a:r>
              <a:rPr lang="ru-RU" dirty="0">
                <a:solidFill>
                  <a:schemeClr val="tx1"/>
                </a:solidFill>
              </a:rPr>
              <a:t>К недостаткам метода можно отнести невозможность применения для сложных дискуссионных вопросов. Процессом достаточно трудно управлять и практически неосуществимо направить его к нужному решению. К тому же он не имеет критериев оценки высказываний и иногда возникают трудности при выборе наиболее перспективного, интересного предложения.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5626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E0B829-EEB2-43FF-BB13-1B0E0979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52169"/>
          </a:xfrm>
        </p:spPr>
        <p:txBody>
          <a:bodyPr>
            <a:noAutofit/>
          </a:bodyPr>
          <a:lstStyle/>
          <a:p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По сложившейся традиции в отечественной педагогике МЕТОДЫ обучения подразделяются на группы:</a:t>
            </a:r>
            <a:b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E3A8E9F-854A-44B0-8709-C35B6AA870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50218"/>
            <a:ext cx="9601200" cy="3617181"/>
          </a:xfrm>
        </p:spPr>
        <p:txBody>
          <a:bodyPr/>
          <a:lstStyle/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Словесные, наглядные, практические(По источнику изложения учебного материала).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Репродуктивные </a:t>
            </a:r>
            <a:r>
              <a:rPr lang="ru-RU" sz="2800" kern="5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обьяснительно</a:t>
            </a: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-иллюстративные, поисковые, исследовательские, проблемные и др.(по характеру учебно-познавательной деятельности). 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Индуктивные и дедуктивные(по логике изложения и восприятия учебного материала);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5031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690D945-894C-49FB-8767-096FC539B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AD4972D4-EDB2-43CE-BD53-D7943B038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3229" y="602700"/>
            <a:ext cx="5573485" cy="5754557"/>
          </a:xfrm>
        </p:spPr>
        <p:txBody>
          <a:bodyPr>
            <a:noAutofit/>
          </a:bodyPr>
          <a:lstStyle/>
          <a:p>
            <a:r>
              <a:rPr lang="ru-RU" sz="24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Пассивный метод (схема 1) – это форма взаимодействия учащихся и учителя, в которой учитель является основным действующим лицом и управляющим ходом урока, а учащиеся выступают в роли пассивных слушателей, подчиненных директивам учителя. Особенностями пассивной модели является то, что ученики усваивают материал из слов учителя или из текста учебника, не общаются между собой и не выполняют никаких творческих заданий.  Связь учителя с учащимися в пассивных уроках осуществляется посредством опросов, самостоятельных, контрольных работ, тестов и т. д.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1F4F4E9-D50A-4704-9124-225B0964D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86" y="602699"/>
            <a:ext cx="5323114" cy="591784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929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0CD6C9-C827-48DE-B709-29CCE0695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34982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C9CBE1-CC9C-444F-9C0E-F9F8F48F2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8828" y="489857"/>
            <a:ext cx="6858001" cy="6060168"/>
          </a:xfrm>
        </p:spPr>
        <p:txBody>
          <a:bodyPr>
            <a:normAutofit/>
          </a:bodyPr>
          <a:lstStyle/>
          <a:p>
            <a:r>
              <a:rPr lang="ru-RU" sz="2400" kern="50" dirty="0"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Активный метод (схема 2) – это форма взаимодействия учащихся и учителя, при которой учитель и учащиеся взаимодействуют друг с другом в ходе урока и учащиеся здесь не пассивные слушатели, а активные участники урока. Если в пассивном уроке основным действующим лицом и менеджером урока был учитель, то здесь учитель и учащиеся находятся на равных правах. Если пассивные методы предполагали авторитарный стиль взаимодействия, то активные больше предполагают демократический стиль. Многие между активными и интерактивными методами ставят знак равенства, однако, несмотря на общность, они имеют различия.</a:t>
            </a:r>
            <a:endParaRPr lang="ru-RU" sz="24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C3B4284-5177-43CC-B7E8-8BAD2CD40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14" y="685799"/>
            <a:ext cx="4256315" cy="574765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206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1284C-0CBE-4084-A996-1CCB8F89E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1401D6-DC36-4B03-81DC-162F9D423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4142" y="587829"/>
            <a:ext cx="6814457" cy="5962196"/>
          </a:xfrm>
        </p:spPr>
        <p:txBody>
          <a:bodyPr/>
          <a:lstStyle/>
          <a:p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Интерактивный («</a:t>
            </a:r>
            <a:r>
              <a:rPr lang="ru-RU" sz="2800" kern="5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Inter</a:t>
            </a: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» - это взаимный, «</a:t>
            </a:r>
            <a:r>
              <a:rPr lang="ru-RU" sz="2800" kern="5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act</a:t>
            </a: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» - действовать) – означает </a:t>
            </a:r>
            <a:r>
              <a:rPr lang="ru-RU" sz="2800" kern="5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взаимодействовать,активном</a:t>
            </a:r>
            <a:r>
              <a:rPr lang="ru-RU" sz="2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 взаимодействии с субъектом обучения (ведущим, учителем, тренером, руководителем),  находиться в режиме беседы, диалога с кем-либо. Другими словами, в отличие от активных методов, интерактивные ориентированы на более широкое взаимодействие учеников не только с учителем, но и друг с другом и на доминирование активности учащихся в процессе обучения. </a:t>
            </a:r>
          </a:p>
          <a:p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21711DD-3EE1-480E-8F7C-72CECAFC7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43" y="685800"/>
            <a:ext cx="4038600" cy="572588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7950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D81B43-C7DB-4562-8D32-EFA449C28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-903515"/>
            <a:ext cx="9601200" cy="31568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058B38-0783-4488-838D-A69FBB9F1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391886"/>
            <a:ext cx="9601200" cy="6335485"/>
          </a:xfrm>
        </p:spPr>
        <p:txBody>
          <a:bodyPr>
            <a:normAutofit/>
          </a:bodyPr>
          <a:lstStyle/>
          <a:p>
            <a:r>
              <a:rPr lang="ru-RU" sz="1800" b="1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Технология Аквариум</a:t>
            </a:r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 заключается в том, что несколько учеников разыгрывают ситуацию в круге, а остальные наблюдают и анализируют.</a:t>
            </a:r>
          </a:p>
          <a:p>
            <a:endParaRPr lang="ru-RU" sz="1800" kern="5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r>
              <a:rPr lang="ru-RU" sz="1800" b="1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Броуновское движение </a:t>
            </a:r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предполагает движение учеников по всему классу с целью сбора информации по предложенной теме.</a:t>
            </a:r>
          </a:p>
          <a:p>
            <a:endParaRPr lang="ru-RU" sz="1800" kern="5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r>
              <a:rPr lang="ru-RU" sz="1800" b="1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Дерево решений</a:t>
            </a:r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 - класс делится на 3 или 4 группы с одинаковым количеством учеников. Каждая группа обсуждает вопрос и делает записи на своем «дереве» (лист ватмана), потом группы меняются местами и дописывают на деревьях соседей свои идеи.</a:t>
            </a:r>
          </a:p>
          <a:p>
            <a:endParaRPr lang="ru-RU" sz="1800" kern="5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Часто используют и такую форму интеракции, как, «Займи позицию».</a:t>
            </a:r>
          </a:p>
          <a:p>
            <a:endParaRPr lang="ru-RU" sz="1800" kern="5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Зачитывается какое-нибудь утверждение и ученики должны подойти к плакату со словом «ДА» или «НЕТ». Желательно, чтобы они объяснили свою позицию.</a:t>
            </a:r>
          </a:p>
          <a:p>
            <a:endParaRPr lang="ru-RU" sz="1800" kern="5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Иногда на обобщающих уроках используют такой прием, как </a:t>
            </a:r>
            <a:r>
              <a:rPr lang="ru-RU" sz="1800" b="1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Свеча.</a:t>
            </a:r>
            <a:r>
              <a:rPr lang="ru-RU" sz="1800" kern="5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</a:rPr>
              <a:t> По кругу передается зажженная свеча, и учащиеся высказываются о разных аспектах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4675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03AAA2-BBDB-482B-94F4-45C484B6B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-718457"/>
            <a:ext cx="9601200" cy="3592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13CF45-73B9-4463-87BF-2D508C068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b="1" dirty="0">
                <a:solidFill>
                  <a:schemeClr val="tx1"/>
                </a:solidFill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53926365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</TotalTime>
  <Words>929</Words>
  <Application>Microsoft Office PowerPoint</Application>
  <PresentationFormat>Широкоэкранный</PresentationFormat>
  <Paragraphs>39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Легкий дым</vt:lpstr>
      <vt:lpstr>     Формы и методы, используемые на уроках истории в рамках «Технология интерактивного обучения»    </vt:lpstr>
      <vt:lpstr>Мозговой штурм - как метод стимулирования творческой активности и мыслительной деятельности. И.С. Веренинов </vt:lpstr>
      <vt:lpstr>Презентация PowerPoint</vt:lpstr>
      <vt:lpstr>Презентация PowerPoint</vt:lpstr>
      <vt:lpstr>Пример:</vt:lpstr>
      <vt:lpstr>Презентация PowerPoint</vt:lpstr>
      <vt:lpstr>По сложившейся традиции в отечественной педагогике МЕТОДЫ обучения подразделяются на группы: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и методы, используемые на уроках истории</dc:title>
  <dc:creator>comp_master_06</dc:creator>
  <cp:lastModifiedBy>comp_master_06</cp:lastModifiedBy>
  <cp:revision>16</cp:revision>
  <dcterms:created xsi:type="dcterms:W3CDTF">2025-10-16T11:48:47Z</dcterms:created>
  <dcterms:modified xsi:type="dcterms:W3CDTF">2025-10-20T11:34:14Z</dcterms:modified>
</cp:coreProperties>
</file>